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8"/>
  </p:notesMasterIdLst>
  <p:handoutMasterIdLst>
    <p:handoutMasterId r:id="rId39"/>
  </p:handoutMasterIdLst>
  <p:sldIdLst>
    <p:sldId id="298" r:id="rId5"/>
    <p:sldId id="299" r:id="rId6"/>
    <p:sldId id="297" r:id="rId7"/>
    <p:sldId id="310" r:id="rId8"/>
    <p:sldId id="283" r:id="rId9"/>
    <p:sldId id="284" r:id="rId10"/>
    <p:sldId id="292" r:id="rId11"/>
    <p:sldId id="305" r:id="rId12"/>
    <p:sldId id="306" r:id="rId13"/>
    <p:sldId id="307" r:id="rId14"/>
    <p:sldId id="308" r:id="rId15"/>
    <p:sldId id="337"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09" r:id="rId29"/>
    <p:sldId id="300" r:id="rId30"/>
    <p:sldId id="302" r:id="rId31"/>
    <p:sldId id="303" r:id="rId32"/>
    <p:sldId id="293" r:id="rId33"/>
    <p:sldId id="304" r:id="rId34"/>
    <p:sldId id="301" r:id="rId35"/>
    <p:sldId id="285" r:id="rId36"/>
    <p:sldId id="296"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7" autoAdjust="0"/>
    <p:restoredTop sz="94712" autoAdjust="0"/>
  </p:normalViewPr>
  <p:slideViewPr>
    <p:cSldViewPr snapToGrid="0">
      <p:cViewPr varScale="1">
        <p:scale>
          <a:sx n="115" d="100"/>
          <a:sy n="115" d="100"/>
        </p:scale>
        <p:origin x="198" y="9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US" smtClean="0"/>
              <a:t>9/13/2019</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9EC30E-1A71-4188-9BE7-E2A64929A436}" type="datetimeFigureOut">
              <a:rPr lang="en-US" noProof="0" smtClean="0"/>
              <a:t>9/13/2019</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13</a:t>
            </a:fld>
            <a:endParaRPr lang="en-US"/>
          </a:p>
        </p:txBody>
      </p:sp>
    </p:spTree>
    <p:extLst>
      <p:ext uri="{BB962C8B-B14F-4D97-AF65-F5344CB8AC3E}">
        <p14:creationId xmlns:p14="http://schemas.microsoft.com/office/powerpoint/2010/main" val="220705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22</a:t>
            </a:fld>
            <a:endParaRPr lang="en-US"/>
          </a:p>
        </p:txBody>
      </p:sp>
    </p:spTree>
    <p:extLst>
      <p:ext uri="{BB962C8B-B14F-4D97-AF65-F5344CB8AC3E}">
        <p14:creationId xmlns:p14="http://schemas.microsoft.com/office/powerpoint/2010/main" val="253216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23</a:t>
            </a:fld>
            <a:endParaRPr lang="en-US"/>
          </a:p>
        </p:txBody>
      </p:sp>
    </p:spTree>
    <p:extLst>
      <p:ext uri="{BB962C8B-B14F-4D97-AF65-F5344CB8AC3E}">
        <p14:creationId xmlns:p14="http://schemas.microsoft.com/office/powerpoint/2010/main" val="356833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24</a:t>
            </a:fld>
            <a:endParaRPr lang="en-US"/>
          </a:p>
        </p:txBody>
      </p:sp>
    </p:spTree>
    <p:extLst>
      <p:ext uri="{BB962C8B-B14F-4D97-AF65-F5344CB8AC3E}">
        <p14:creationId xmlns:p14="http://schemas.microsoft.com/office/powerpoint/2010/main" val="405866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14</a:t>
            </a:fld>
            <a:endParaRPr lang="en-US"/>
          </a:p>
        </p:txBody>
      </p:sp>
    </p:spTree>
    <p:extLst>
      <p:ext uri="{BB962C8B-B14F-4D97-AF65-F5344CB8AC3E}">
        <p14:creationId xmlns:p14="http://schemas.microsoft.com/office/powerpoint/2010/main" val="221092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15</a:t>
            </a:fld>
            <a:endParaRPr lang="en-US"/>
          </a:p>
        </p:txBody>
      </p:sp>
    </p:spTree>
    <p:extLst>
      <p:ext uri="{BB962C8B-B14F-4D97-AF65-F5344CB8AC3E}">
        <p14:creationId xmlns:p14="http://schemas.microsoft.com/office/powerpoint/2010/main" val="6282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16</a:t>
            </a:fld>
            <a:endParaRPr lang="en-US"/>
          </a:p>
        </p:txBody>
      </p:sp>
    </p:spTree>
    <p:extLst>
      <p:ext uri="{BB962C8B-B14F-4D97-AF65-F5344CB8AC3E}">
        <p14:creationId xmlns:p14="http://schemas.microsoft.com/office/powerpoint/2010/main" val="386474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17</a:t>
            </a:fld>
            <a:endParaRPr lang="en-US"/>
          </a:p>
        </p:txBody>
      </p:sp>
    </p:spTree>
    <p:extLst>
      <p:ext uri="{BB962C8B-B14F-4D97-AF65-F5344CB8AC3E}">
        <p14:creationId xmlns:p14="http://schemas.microsoft.com/office/powerpoint/2010/main" val="404168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18</a:t>
            </a:fld>
            <a:endParaRPr lang="en-US"/>
          </a:p>
        </p:txBody>
      </p:sp>
    </p:spTree>
    <p:extLst>
      <p:ext uri="{BB962C8B-B14F-4D97-AF65-F5344CB8AC3E}">
        <p14:creationId xmlns:p14="http://schemas.microsoft.com/office/powerpoint/2010/main" val="194170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19</a:t>
            </a:fld>
            <a:endParaRPr lang="en-US"/>
          </a:p>
        </p:txBody>
      </p:sp>
    </p:spTree>
    <p:extLst>
      <p:ext uri="{BB962C8B-B14F-4D97-AF65-F5344CB8AC3E}">
        <p14:creationId xmlns:p14="http://schemas.microsoft.com/office/powerpoint/2010/main" val="180162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20</a:t>
            </a:fld>
            <a:endParaRPr lang="en-US"/>
          </a:p>
        </p:txBody>
      </p:sp>
    </p:spTree>
    <p:extLst>
      <p:ext uri="{BB962C8B-B14F-4D97-AF65-F5344CB8AC3E}">
        <p14:creationId xmlns:p14="http://schemas.microsoft.com/office/powerpoint/2010/main" val="327585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8FB55-4F1A-41C9-8AE2-97CBAD80544E}" type="slidenum">
              <a:rPr lang="en-US" smtClean="0"/>
              <a:t>21</a:t>
            </a:fld>
            <a:endParaRPr lang="en-US"/>
          </a:p>
        </p:txBody>
      </p:sp>
    </p:spTree>
    <p:extLst>
      <p:ext uri="{BB962C8B-B14F-4D97-AF65-F5344CB8AC3E}">
        <p14:creationId xmlns:p14="http://schemas.microsoft.com/office/powerpoint/2010/main" val="110853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smtClean="0"/>
              <a:t>Click to edit Master subtitle style</a:t>
            </a:r>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smtClean="0"/>
              <a:t>Click to edit Master subtitle style</a:t>
            </a:r>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smtClean="0"/>
              <a:t>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xmlns=""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xmlns=""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smtClean="0"/>
              <a:t>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xmlns=""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xmlns=""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go.boarddocs.com/fla/leon/Board.nsf/Public"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www.leonschools.net/Domain/19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leonschools.net/Domain/195"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hyperlink" Target="mailto:scottn@leonschools.net" TargetMode="External"/><Relationship Id="rId3" Type="http://schemas.openxmlformats.org/officeDocument/2006/relationships/hyperlink" Target="http://www.leonschools.net/Domain/195" TargetMode="External"/><Relationship Id="rId7" Type="http://schemas.openxmlformats.org/officeDocument/2006/relationships/hyperlink" Target="mailto:forbest@leonschools.ne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mailto:mitchellj@leonschools.net" TargetMode="External"/><Relationship Id="rId11" Type="http://schemas.openxmlformats.org/officeDocument/2006/relationships/image" Target="../media/image6.jpeg"/><Relationship Id="rId5" Type="http://schemas.openxmlformats.org/officeDocument/2006/relationships/hyperlink" Target="mailto:jonesm@leonschools.net" TargetMode="External"/><Relationship Id="rId10" Type="http://schemas.openxmlformats.org/officeDocument/2006/relationships/hyperlink" Target="mailto:slappeyr@leonschools.net" TargetMode="External"/><Relationship Id="rId4" Type="http://schemas.openxmlformats.org/officeDocument/2006/relationships/hyperlink" Target="mailto:kailj@leonschools.net" TargetMode="External"/><Relationship Id="rId9" Type="http://schemas.openxmlformats.org/officeDocument/2006/relationships/hyperlink" Target="mailto:castanedaa@leonschools.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2.png"/><Relationship Id="rId5" Type="http://schemas.openxmlformats.org/officeDocument/2006/relationships/image" Target="../media/image1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sz="5200" dirty="0" smtClean="0"/>
              <a:t>SMALL BUSINESS ENTERPRISE </a:t>
            </a:r>
            <a:r>
              <a:rPr lang="en-US" sz="2400" dirty="0" smtClean="0">
                <a:latin typeface="Arial" panose="020B0604020202020204" pitchFamily="34" charset="0"/>
                <a:cs typeface="Arial" panose="020B0604020202020204" pitchFamily="34" charset="0"/>
              </a:rPr>
              <a:t>HOW   TO  DO  BUSINESS  WITH  LEON COUNTY SCHOOLS BREAKFAST</a:t>
            </a:r>
            <a:endParaRPr lang="en-US" sz="2400"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a:lstStyle/>
          <a:p>
            <a:r>
              <a:rPr lang="en-US" sz="3200" dirty="0" smtClean="0"/>
              <a:t>Meet &amp; Greet</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398992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0" y="2131695"/>
            <a:ext cx="4903599" cy="1958400"/>
          </a:xfrm>
        </p:spPr>
        <p:txBody>
          <a:bodyPr/>
          <a:lstStyle/>
          <a:p>
            <a:r>
              <a:rPr lang="en-US" sz="4800" dirty="0" smtClean="0"/>
              <a:t>Director, Property Management and Materials &amp; Stores</a:t>
            </a:r>
            <a:endParaRPr lang="en-US" sz="48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3600" dirty="0" smtClean="0"/>
              <a:t>Dr. Michael R. Moore</a:t>
            </a:r>
            <a:endParaRPr lang="en-US" sz="36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2911829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sz="5200" dirty="0" smtClean="0"/>
              <a:t>Director,   </a:t>
            </a:r>
            <a:br>
              <a:rPr lang="en-US" sz="5200" dirty="0" smtClean="0"/>
            </a:br>
            <a:r>
              <a:rPr lang="en-US" sz="5200" dirty="0"/>
              <a:t> </a:t>
            </a:r>
            <a:r>
              <a:rPr lang="en-US" sz="5200" dirty="0" smtClean="0"/>
              <a:t>   Purchasing </a:t>
            </a:r>
            <a:br>
              <a:rPr lang="en-US" sz="5200" dirty="0" smtClean="0"/>
            </a:br>
            <a:r>
              <a:rPr lang="en-US" sz="5200" dirty="0"/>
              <a:t> </a:t>
            </a:r>
            <a:r>
              <a:rPr lang="en-US" sz="5200" dirty="0" smtClean="0"/>
              <a:t>       Department</a:t>
            </a:r>
            <a:endParaRPr lang="en-US" sz="52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5400" dirty="0" smtClean="0"/>
              <a:t>June Kail</a:t>
            </a:r>
            <a:endParaRPr lang="en-US" sz="54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1228789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3"/>
          </p:nvPr>
        </p:nvSpPr>
        <p:spPr/>
        <p:txBody>
          <a:bodyPr/>
          <a:lstStyle/>
          <a:p>
            <a:fld id="{19B51A1E-902D-48AF-9020-955120F399B6}" type="slidenum">
              <a:rPr lang="en-US" noProof="0" smtClean="0"/>
              <a:pPr/>
              <a:t>12</a:t>
            </a:fld>
            <a:endParaRPr lang="en-US" noProof="0" dirty="0"/>
          </a:p>
        </p:txBody>
      </p:sp>
      <p:pic>
        <p:nvPicPr>
          <p:cNvPr id="4" name="Picture 3" descr="LCS%20logo%20BFT%202003"/>
          <p:cNvPicPr/>
          <p:nvPr/>
        </p:nvPicPr>
        <p:blipFill>
          <a:blip r:embed="rId2" cstate="print"/>
          <a:srcRect/>
          <a:stretch>
            <a:fillRect/>
          </a:stretch>
        </p:blipFill>
        <p:spPr bwMode="auto">
          <a:xfrm>
            <a:off x="4561113" y="242312"/>
            <a:ext cx="3069771" cy="1698989"/>
          </a:xfrm>
          <a:prstGeom prst="rect">
            <a:avLst/>
          </a:prstGeom>
          <a:noFill/>
          <a:ln w="9525">
            <a:noFill/>
            <a:miter lim="800000"/>
            <a:headEnd/>
            <a:tailEnd/>
          </a:ln>
        </p:spPr>
      </p:pic>
      <p:sp>
        <p:nvSpPr>
          <p:cNvPr id="5" name="Rectangle 4"/>
          <p:cNvSpPr/>
          <p:nvPr/>
        </p:nvSpPr>
        <p:spPr>
          <a:xfrm>
            <a:off x="2177141" y="2555149"/>
            <a:ext cx="7837714" cy="584775"/>
          </a:xfrm>
          <a:prstGeom prst="rect">
            <a:avLst/>
          </a:prstGeom>
        </p:spPr>
        <p:txBody>
          <a:bodyPr wrap="square">
            <a:spAutoFit/>
          </a:bodyPr>
          <a:lstStyle/>
          <a:p>
            <a:pPr algn="ctr"/>
            <a:r>
              <a:rPr lang="en-US" sz="3200" b="1" i="1"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rPr>
              <a:t>How to do Business with Leon County Schools</a:t>
            </a:r>
          </a:p>
        </p:txBody>
      </p:sp>
      <p:pic>
        <p:nvPicPr>
          <p:cNvPr id="6" name="Picture 5" descr="school house"/>
          <p:cNvPicPr/>
          <p:nvPr/>
        </p:nvPicPr>
        <p:blipFill>
          <a:blip r:embed="rId3">
            <a:extLst>
              <a:ext uri="{28A0092B-C50C-407E-A947-70E740481C1C}">
                <a14:useLocalDpi xmlns:a14="http://schemas.microsoft.com/office/drawing/2010/main" val="0"/>
              </a:ext>
            </a:extLst>
          </a:blip>
          <a:srcRect/>
          <a:stretch>
            <a:fillRect/>
          </a:stretch>
        </p:blipFill>
        <p:spPr bwMode="auto">
          <a:xfrm>
            <a:off x="4948235" y="3500412"/>
            <a:ext cx="2295525" cy="2205722"/>
          </a:xfrm>
          <a:prstGeom prst="rect">
            <a:avLst/>
          </a:prstGeom>
          <a:noFill/>
          <a:ln>
            <a:noFill/>
          </a:ln>
        </p:spPr>
      </p:pic>
      <p:sp>
        <p:nvSpPr>
          <p:cNvPr id="7" name="TextBox 6"/>
          <p:cNvSpPr txBox="1"/>
          <p:nvPr/>
        </p:nvSpPr>
        <p:spPr>
          <a:xfrm>
            <a:off x="66501" y="57646"/>
            <a:ext cx="2352502" cy="369332"/>
          </a:xfrm>
          <a:prstGeom prst="rect">
            <a:avLst/>
          </a:prstGeom>
          <a:noFill/>
        </p:spPr>
        <p:txBody>
          <a:bodyPr wrap="square" rtlCol="0">
            <a:spAutoFit/>
          </a:bodyPr>
          <a:lstStyle/>
          <a:p>
            <a:r>
              <a:rPr lang="en-US" dirty="0" smtClean="0"/>
              <a:t>9/17/2019</a:t>
            </a:r>
            <a:endParaRPr lang="en-US" dirty="0"/>
          </a:p>
        </p:txBody>
      </p:sp>
    </p:spTree>
    <p:extLst>
      <p:ext uri="{BB962C8B-B14F-4D97-AF65-F5344CB8AC3E}">
        <p14:creationId xmlns:p14="http://schemas.microsoft.com/office/powerpoint/2010/main" val="101321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8169121" cy="6355270"/>
          </a:xfrm>
        </p:spPr>
        <p:txBody>
          <a:bodyPr>
            <a:normAutofit/>
          </a:bodyPr>
          <a:lstStyle/>
          <a:p>
            <a:pPr algn="ctr"/>
            <a:r>
              <a:rPr lang="en-US" sz="3600" dirty="0">
                <a:solidFill>
                  <a:schemeClr val="accent5">
                    <a:lumMod val="50000"/>
                  </a:schemeClr>
                </a:solidFill>
                <a:latin typeface="+mn-lt"/>
              </a:rPr>
              <a:t/>
            </a:r>
            <a:br>
              <a:rPr lang="en-US" sz="3600" dirty="0">
                <a:solidFill>
                  <a:schemeClr val="accent5">
                    <a:lumMod val="50000"/>
                  </a:schemeClr>
                </a:solidFill>
                <a:latin typeface="+mn-lt"/>
              </a:rPr>
            </a:br>
            <a:r>
              <a:rPr lang="en-US" sz="3600" dirty="0">
                <a:solidFill>
                  <a:schemeClr val="accent5">
                    <a:lumMod val="50000"/>
                  </a:schemeClr>
                </a:solidFill>
                <a:latin typeface="+mn-lt"/>
              </a:rPr>
              <a:t>Mission Statement</a:t>
            </a:r>
            <a:r>
              <a:rPr lang="en-US" b="1" dirty="0" smtClean="0">
                <a:solidFill>
                  <a:schemeClr val="accent5">
                    <a:lumMod val="50000"/>
                  </a:schemeClr>
                </a:solidFill>
                <a:latin typeface="+mn-lt"/>
              </a:rPr>
              <a:t/>
            </a:r>
            <a:br>
              <a:rPr lang="en-US" b="1" dirty="0" smtClean="0">
                <a:solidFill>
                  <a:schemeClr val="accent5">
                    <a:lumMod val="50000"/>
                  </a:schemeClr>
                </a:solidFill>
                <a:latin typeface="+mn-lt"/>
              </a:rPr>
            </a:br>
            <a:r>
              <a:rPr lang="en-US" b="1" dirty="0">
                <a:solidFill>
                  <a:schemeClr val="accent5">
                    <a:lumMod val="50000"/>
                  </a:schemeClr>
                </a:solidFill>
                <a:latin typeface="+mn-lt"/>
              </a:rPr>
              <a:t/>
            </a:r>
            <a:br>
              <a:rPr lang="en-US" b="1" dirty="0">
                <a:solidFill>
                  <a:schemeClr val="accent5">
                    <a:lumMod val="50000"/>
                  </a:schemeClr>
                </a:solidFill>
                <a:latin typeface="+mn-lt"/>
              </a:rPr>
            </a:br>
            <a:r>
              <a:rPr lang="en-US" sz="2400" dirty="0">
                <a:latin typeface="+mn-lt"/>
              </a:rPr>
              <a:t>The mission of the Purchasing Department is to procure quality equipment, supplies and services in a timely, cost-effective, professional and ethical manner in an ongoing effort to support student success.  </a:t>
            </a:r>
            <a:br>
              <a:rPr lang="en-US" sz="2400" dirty="0">
                <a:latin typeface="+mn-lt"/>
              </a:rPr>
            </a:br>
            <a:r>
              <a:rPr lang="en-US" b="1" dirty="0" smtClean="0">
                <a:solidFill>
                  <a:schemeClr val="accent5">
                    <a:lumMod val="50000"/>
                  </a:schemeClr>
                </a:solidFill>
                <a:latin typeface="+mn-lt"/>
              </a:rPr>
              <a:t/>
            </a:r>
            <a:br>
              <a:rPr lang="en-US" b="1" dirty="0" smtClean="0">
                <a:solidFill>
                  <a:schemeClr val="accent5">
                    <a:lumMod val="50000"/>
                  </a:schemeClr>
                </a:solidFill>
                <a:latin typeface="+mn-lt"/>
              </a:rPr>
            </a:br>
            <a:r>
              <a:rPr lang="en-US" b="1" dirty="0">
                <a:solidFill>
                  <a:schemeClr val="accent5">
                    <a:lumMod val="50000"/>
                  </a:schemeClr>
                </a:solidFill>
                <a:latin typeface="+mn-lt"/>
              </a:rPr>
              <a:t/>
            </a:r>
            <a:br>
              <a:rPr lang="en-US" b="1" dirty="0">
                <a:solidFill>
                  <a:schemeClr val="accent5">
                    <a:lumMod val="50000"/>
                  </a:schemeClr>
                </a:solidFill>
                <a:latin typeface="+mn-lt"/>
              </a:rPr>
            </a:br>
            <a:endParaRPr lang="en-US" b="1" dirty="0">
              <a:solidFill>
                <a:schemeClr val="accent5">
                  <a:lumMod val="50000"/>
                </a:schemeClr>
              </a:solidFill>
              <a:latin typeface="+mn-lt"/>
            </a:endParaRPr>
          </a:p>
        </p:txBody>
      </p:sp>
      <p:pic>
        <p:nvPicPr>
          <p:cNvPr id="3" name="Picture 2" descr="LCS%20logo%20BFT%202003"/>
          <p:cNvPicPr/>
          <p:nvPr/>
        </p:nvPicPr>
        <p:blipFill>
          <a:blip r:embed="rId3" cstate="print"/>
          <a:srcRect/>
          <a:stretch>
            <a:fillRect/>
          </a:stretch>
        </p:blipFill>
        <p:spPr bwMode="auto">
          <a:xfrm>
            <a:off x="1632229" y="33986"/>
            <a:ext cx="1344054" cy="662281"/>
          </a:xfrm>
          <a:prstGeom prst="rect">
            <a:avLst/>
          </a:prstGeom>
          <a:noFill/>
          <a:ln w="9525">
            <a:noFill/>
            <a:miter lim="800000"/>
            <a:headEnd/>
            <a:tailEnd/>
          </a:ln>
        </p:spPr>
      </p:pic>
      <p:sp>
        <p:nvSpPr>
          <p:cNvPr id="4" name="Date Placeholder 3"/>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4137679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4858" y="950935"/>
            <a:ext cx="7942650" cy="1261884"/>
          </a:xfrm>
          <a:prstGeom prst="rect">
            <a:avLst/>
          </a:prstGeom>
          <a:noFill/>
        </p:spPr>
        <p:txBody>
          <a:bodyPr wrap="square" rtlCol="0">
            <a:spAutoFit/>
          </a:bodyPr>
          <a:lstStyle/>
          <a:p>
            <a:pPr algn="ctr"/>
            <a:r>
              <a:rPr lang="en-US" sz="3800" b="1" dirty="0">
                <a:solidFill>
                  <a:schemeClr val="accent5">
                    <a:lumMod val="50000"/>
                  </a:schemeClr>
                </a:solidFill>
                <a:latin typeface="Calibri" panose="020F0502020204030204" pitchFamily="34" charset="0"/>
                <a:cs typeface="Calibri" panose="020F0502020204030204" pitchFamily="34" charset="0"/>
              </a:rPr>
              <a:t>What Dictates how LCSB Buys Goods/Services?</a:t>
            </a:r>
          </a:p>
        </p:txBody>
      </p:sp>
      <p:sp>
        <p:nvSpPr>
          <p:cNvPr id="5" name="TextBox 4"/>
          <p:cNvSpPr txBox="1"/>
          <p:nvPr/>
        </p:nvSpPr>
        <p:spPr>
          <a:xfrm>
            <a:off x="2253814" y="2478745"/>
            <a:ext cx="7942650" cy="4154984"/>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LCSB Board Policy 6320, Purchasing and Contracting for Goods and Services</a:t>
            </a:r>
          </a:p>
          <a:p>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LCSB Board Procedure 6320A, Purchasing Procedures </a:t>
            </a:r>
          </a:p>
          <a:p>
            <a:pPr marL="342900" indent="-342900">
              <a:buFont typeface="Wingdings" panose="05000000000000000000" pitchFamily="2" charset="2"/>
              <a:buChar char="q"/>
            </a:pP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400" dirty="0">
                <a:latin typeface="Calibri" panose="020F0502020204030204" pitchFamily="34" charset="0"/>
                <a:cs typeface="Calibri" panose="020F0502020204030204" pitchFamily="34" charset="0"/>
              </a:rPr>
              <a:t>LCSB Board Policy 6450, Local Purchasing Preference</a:t>
            </a:r>
          </a:p>
          <a:p>
            <a:pPr marL="342900" indent="-342900">
              <a:buFont typeface="Wingdings" panose="05000000000000000000" pitchFamily="2" charset="2"/>
              <a:buChar char="q"/>
            </a:pPr>
            <a:endParaRPr lang="en-US" sz="2400" dirty="0">
              <a:latin typeface="Calibri" panose="020F0502020204030204" pitchFamily="34" charset="0"/>
              <a:cs typeface="Calibri" panose="020F0502020204030204" pitchFamily="34" charset="0"/>
            </a:endParaRPr>
          </a:p>
          <a:p>
            <a:pPr algn="ctr"/>
            <a:endParaRPr lang="en-US" sz="2400" dirty="0">
              <a:latin typeface="Calibri" panose="020F0502020204030204" pitchFamily="34" charset="0"/>
              <a:cs typeface="Calibri" panose="020F0502020204030204" pitchFamily="34" charset="0"/>
            </a:endParaRPr>
          </a:p>
          <a:p>
            <a:pPr algn="ctr"/>
            <a:r>
              <a:rPr lang="en-US" sz="2400" dirty="0">
                <a:cs typeface="Calibri" panose="020F0502020204030204" pitchFamily="34" charset="0"/>
              </a:rPr>
              <a:t>Posted on the Districts’ BoardDocs website at:  </a:t>
            </a:r>
            <a:r>
              <a:rPr lang="en-US" sz="2400" u="sng" dirty="0">
                <a:hlinkClick r:id="rId3"/>
              </a:rPr>
              <a:t>https://go.boarddocs.com/fla/leon/Board.nsf/Public</a:t>
            </a:r>
            <a:r>
              <a:rPr lang="en-US" sz="2400" dirty="0"/>
              <a:t> </a:t>
            </a:r>
            <a:endParaRPr lang="en-US" sz="2400" dirty="0">
              <a:cs typeface="Calibri" panose="020F0502020204030204" pitchFamily="34" charset="0"/>
            </a:endParaRPr>
          </a:p>
          <a:p>
            <a:endParaRPr lang="en-US" sz="2400" dirty="0">
              <a:cs typeface="Calibri" panose="020F0502020204030204" pitchFamily="34" charset="0"/>
            </a:endParaRPr>
          </a:p>
        </p:txBody>
      </p:sp>
      <p:pic>
        <p:nvPicPr>
          <p:cNvPr id="8" name="Picture 7" descr="LCS%20logo%20BFT%202003"/>
          <p:cNvPicPr/>
          <p:nvPr/>
        </p:nvPicPr>
        <p:blipFill>
          <a:blip r:embed="rId4" cstate="print"/>
          <a:srcRect/>
          <a:stretch>
            <a:fillRect/>
          </a:stretch>
        </p:blipFill>
        <p:spPr bwMode="auto">
          <a:xfrm>
            <a:off x="1632229" y="33986"/>
            <a:ext cx="1344054" cy="662281"/>
          </a:xfrm>
          <a:prstGeom prst="rect">
            <a:avLst/>
          </a:prstGeom>
          <a:noFill/>
          <a:ln w="9525">
            <a:noFill/>
            <a:miter lim="800000"/>
            <a:headEnd/>
            <a:tailEnd/>
          </a:ln>
        </p:spPr>
      </p:pic>
      <p:sp>
        <p:nvSpPr>
          <p:cNvPr id="3" name="Date Placeholder 2"/>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1107371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9780" y="950935"/>
            <a:ext cx="8146684" cy="677108"/>
          </a:xfrm>
          <a:prstGeom prst="rect">
            <a:avLst/>
          </a:prstGeom>
          <a:noFill/>
        </p:spPr>
        <p:txBody>
          <a:bodyPr wrap="square" rtlCol="0">
            <a:spAutoFit/>
          </a:bodyPr>
          <a:lstStyle/>
          <a:p>
            <a:pPr algn="ctr"/>
            <a:r>
              <a:rPr lang="en-US" sz="3800" b="1" dirty="0">
                <a:solidFill>
                  <a:schemeClr val="accent5">
                    <a:lumMod val="50000"/>
                  </a:schemeClr>
                </a:solidFill>
                <a:latin typeface="Calibri" panose="020F0502020204030204" pitchFamily="34" charset="0"/>
                <a:cs typeface="Calibri" panose="020F0502020204030204" pitchFamily="34" charset="0"/>
              </a:rPr>
              <a:t>Methods for Making a Purchase</a:t>
            </a:r>
          </a:p>
        </p:txBody>
      </p:sp>
      <p:sp>
        <p:nvSpPr>
          <p:cNvPr id="5" name="TextBox 4"/>
          <p:cNvSpPr txBox="1"/>
          <p:nvPr/>
        </p:nvSpPr>
        <p:spPr>
          <a:xfrm>
            <a:off x="2253814" y="1530055"/>
            <a:ext cx="7942650" cy="3570208"/>
          </a:xfrm>
          <a:prstGeom prst="rect">
            <a:avLst/>
          </a:prstGeom>
          <a:noFill/>
        </p:spPr>
        <p:txBody>
          <a:bodyPr wrap="square" rtlCol="0">
            <a:spAutoFit/>
          </a:bodyPr>
          <a:lstStyle/>
          <a:p>
            <a:endParaRPr lang="en-US" sz="2400" b="1" dirty="0">
              <a:latin typeface="Calibri" panose="020F0502020204030204" pitchFamily="34" charset="0"/>
              <a:cs typeface="Calibri" panose="020F0502020204030204" pitchFamily="34" charset="0"/>
            </a:endParaRPr>
          </a:p>
          <a:p>
            <a:r>
              <a:rPr lang="en-US" sz="2000" b="1" dirty="0">
                <a:solidFill>
                  <a:schemeClr val="accent5">
                    <a:lumMod val="50000"/>
                  </a:schemeClr>
                </a:solidFill>
              </a:rPr>
              <a:t>Purchase Orders:  </a:t>
            </a:r>
            <a:r>
              <a:rPr lang="en-US" dirty="0"/>
              <a:t>The most commonly used form of procurement issued by the district’s purchasing department.  </a:t>
            </a:r>
          </a:p>
          <a:p>
            <a:r>
              <a:rPr lang="en-US" dirty="0"/>
              <a:t> </a:t>
            </a:r>
          </a:p>
          <a:p>
            <a:r>
              <a:rPr lang="en-US" sz="2000" b="1" dirty="0">
                <a:solidFill>
                  <a:schemeClr val="accent5">
                    <a:lumMod val="50000"/>
                  </a:schemeClr>
                </a:solidFill>
              </a:rPr>
              <a:t>Purchasing Card: </a:t>
            </a:r>
            <a:r>
              <a:rPr lang="en-US" sz="2000" dirty="0">
                <a:solidFill>
                  <a:schemeClr val="accent5">
                    <a:lumMod val="50000"/>
                  </a:schemeClr>
                </a:solidFill>
              </a:rPr>
              <a:t> </a:t>
            </a:r>
            <a:r>
              <a:rPr lang="en-US" dirty="0"/>
              <a:t>Certain authorized district employees have been issued purchasing cards to procure materials and supplies.  </a:t>
            </a:r>
          </a:p>
          <a:p>
            <a:r>
              <a:rPr lang="en-US" dirty="0"/>
              <a:t> </a:t>
            </a:r>
          </a:p>
          <a:p>
            <a:r>
              <a:rPr lang="en-US" b="1" dirty="0">
                <a:solidFill>
                  <a:srgbClr val="FF0000"/>
                </a:solidFill>
              </a:rPr>
              <a:t>Vendors are cautioned not to provide any materials and/or services without first being in receipt of a written purchase order issued to your company by the Purchasing Department.  </a:t>
            </a:r>
          </a:p>
          <a:p>
            <a:endParaRPr lang="en-US" b="1" dirty="0">
              <a:solidFill>
                <a:srgbClr val="FF0000"/>
              </a:solidFill>
            </a:endParaRPr>
          </a:p>
          <a:p>
            <a:r>
              <a:rPr lang="en-US" b="1" dirty="0">
                <a:solidFill>
                  <a:srgbClr val="FF0000"/>
                </a:solidFill>
              </a:rPr>
              <a:t>The Board is not obligated to pay for any unauthorized materials or services.</a:t>
            </a:r>
            <a:endParaRPr lang="en-US" dirty="0">
              <a:solidFill>
                <a:srgbClr val="FF0000"/>
              </a:solidFill>
            </a:endParaRPr>
          </a:p>
        </p:txBody>
      </p:sp>
      <p:pic>
        <p:nvPicPr>
          <p:cNvPr id="8" name="Picture 7" descr="LCS%20logo%20BFT%202003"/>
          <p:cNvPicPr/>
          <p:nvPr/>
        </p:nvPicPr>
        <p:blipFill>
          <a:blip r:embed="rId3" cstate="print"/>
          <a:srcRect/>
          <a:stretch>
            <a:fillRect/>
          </a:stretch>
        </p:blipFill>
        <p:spPr bwMode="auto">
          <a:xfrm>
            <a:off x="1632229" y="33986"/>
            <a:ext cx="1344054" cy="662281"/>
          </a:xfrm>
          <a:prstGeom prst="rect">
            <a:avLst/>
          </a:prstGeom>
          <a:noFill/>
          <a:ln w="9525">
            <a:noFill/>
            <a:miter lim="800000"/>
            <a:headEnd/>
            <a:tailEnd/>
          </a:ln>
        </p:spPr>
      </p:pic>
      <p:sp>
        <p:nvSpPr>
          <p:cNvPr id="2" name="Date Placeholder 1"/>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3937095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1498" y="454268"/>
            <a:ext cx="7942650" cy="707886"/>
          </a:xfrm>
          <a:prstGeom prst="rect">
            <a:avLst/>
          </a:prstGeom>
          <a:noFill/>
        </p:spPr>
        <p:txBody>
          <a:bodyPr wrap="square" rtlCol="0">
            <a:spAutoFit/>
          </a:bodyPr>
          <a:lstStyle/>
          <a:p>
            <a:pPr algn="ctr"/>
            <a:r>
              <a:rPr lang="en-US" sz="4000" b="1" dirty="0">
                <a:solidFill>
                  <a:schemeClr val="accent5">
                    <a:lumMod val="50000"/>
                  </a:schemeClr>
                </a:solidFill>
                <a:latin typeface="Calibri" panose="020F0502020204030204" pitchFamily="34" charset="0"/>
                <a:cs typeface="Calibri" panose="020F0502020204030204" pitchFamily="34" charset="0"/>
              </a:rPr>
              <a:t>Competition Thresholds</a:t>
            </a:r>
          </a:p>
        </p:txBody>
      </p:sp>
      <p:pic>
        <p:nvPicPr>
          <p:cNvPr id="8" name="Picture 7" descr="LCS%20logo%20BFT%202003"/>
          <p:cNvPicPr/>
          <p:nvPr/>
        </p:nvPicPr>
        <p:blipFill>
          <a:blip r:embed="rId3" cstate="print"/>
          <a:srcRect/>
          <a:stretch>
            <a:fillRect/>
          </a:stretch>
        </p:blipFill>
        <p:spPr bwMode="auto">
          <a:xfrm>
            <a:off x="1632229" y="33986"/>
            <a:ext cx="1344054" cy="662281"/>
          </a:xfrm>
          <a:prstGeom prst="rect">
            <a:avLst/>
          </a:prstGeom>
          <a:noFill/>
          <a:ln w="9525">
            <a:noFill/>
            <a:miter lim="800000"/>
            <a:headEnd/>
            <a:tailEnd/>
          </a:ln>
        </p:spPr>
      </p:pic>
      <p:graphicFrame>
        <p:nvGraphicFramePr>
          <p:cNvPr id="9" name="Table 8"/>
          <p:cNvGraphicFramePr>
            <a:graphicFrameLocks noGrp="1"/>
          </p:cNvGraphicFramePr>
          <p:nvPr>
            <p:extLst/>
          </p:nvPr>
        </p:nvGraphicFramePr>
        <p:xfrm>
          <a:off x="2077450" y="1280522"/>
          <a:ext cx="7886699" cy="3921398"/>
        </p:xfrm>
        <a:graphic>
          <a:graphicData uri="http://schemas.openxmlformats.org/drawingml/2006/table">
            <a:tbl>
              <a:tblPr firstRow="1" firstCol="1" bandRow="1">
                <a:tableStyleId>{5C22544A-7EE6-4342-B048-85BDC9FD1C3A}</a:tableStyleId>
              </a:tblPr>
              <a:tblGrid>
                <a:gridCol w="1433546">
                  <a:extLst>
                    <a:ext uri="{9D8B030D-6E8A-4147-A177-3AD203B41FA5}">
                      <a16:colId xmlns:a16="http://schemas.microsoft.com/office/drawing/2014/main" val="2245889506"/>
                    </a:ext>
                  </a:extLst>
                </a:gridCol>
                <a:gridCol w="1667897">
                  <a:extLst>
                    <a:ext uri="{9D8B030D-6E8A-4147-A177-3AD203B41FA5}">
                      <a16:colId xmlns:a16="http://schemas.microsoft.com/office/drawing/2014/main" val="257248432"/>
                    </a:ext>
                  </a:extLst>
                </a:gridCol>
                <a:gridCol w="4785256">
                  <a:extLst>
                    <a:ext uri="{9D8B030D-6E8A-4147-A177-3AD203B41FA5}">
                      <a16:colId xmlns:a16="http://schemas.microsoft.com/office/drawing/2014/main" val="263105289"/>
                    </a:ext>
                  </a:extLst>
                </a:gridCol>
              </a:tblGrid>
              <a:tr h="536878">
                <a:tc>
                  <a:txBody>
                    <a:bodyPr/>
                    <a:lstStyle/>
                    <a:p>
                      <a:pPr marL="0" marR="0" algn="ctr">
                        <a:lnSpc>
                          <a:spcPct val="107000"/>
                        </a:lnSpc>
                        <a:spcBef>
                          <a:spcPts val="0"/>
                        </a:spcBef>
                        <a:spcAft>
                          <a:spcPts val="0"/>
                        </a:spcAft>
                      </a:pPr>
                      <a:r>
                        <a:rPr lang="en-US" sz="1600" dirty="0">
                          <a:solidFill>
                            <a:schemeClr val="accent5">
                              <a:lumMod val="50000"/>
                            </a:schemeClr>
                          </a:solidFill>
                          <a:effectLst/>
                        </a:rPr>
                        <a:t>Procurement  Amount</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lgn="ctr">
                        <a:lnSpc>
                          <a:spcPct val="107000"/>
                        </a:lnSpc>
                        <a:spcBef>
                          <a:spcPts val="0"/>
                        </a:spcBef>
                        <a:spcAft>
                          <a:spcPts val="0"/>
                        </a:spcAft>
                      </a:pPr>
                      <a:r>
                        <a:rPr lang="en-US" sz="1600">
                          <a:solidFill>
                            <a:schemeClr val="accent5">
                              <a:lumMod val="50000"/>
                            </a:schemeClr>
                          </a:solidFill>
                          <a:effectLst/>
                        </a:rPr>
                        <a:t>Policy</a:t>
                      </a:r>
                      <a:endParaRPr lang="en-US" sz="16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lgn="ctr">
                        <a:lnSpc>
                          <a:spcPct val="107000"/>
                        </a:lnSpc>
                        <a:spcBef>
                          <a:spcPts val="0"/>
                        </a:spcBef>
                        <a:spcAft>
                          <a:spcPts val="0"/>
                        </a:spcAft>
                      </a:pPr>
                      <a:r>
                        <a:rPr lang="en-US" sz="1600" dirty="0">
                          <a:solidFill>
                            <a:schemeClr val="accent5">
                              <a:lumMod val="50000"/>
                            </a:schemeClr>
                          </a:solidFill>
                          <a:effectLst/>
                        </a:rPr>
                        <a:t>Procedure</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extLst>
                  <a:ext uri="{0D108BD9-81ED-4DB2-BD59-A6C34878D82A}">
                    <a16:rowId xmlns:a16="http://schemas.microsoft.com/office/drawing/2014/main" val="325037026"/>
                  </a:ext>
                </a:extLst>
              </a:tr>
              <a:tr h="769735">
                <a:tc>
                  <a:txBody>
                    <a:bodyPr/>
                    <a:lstStyle/>
                    <a:p>
                      <a:pPr marL="0" marR="0">
                        <a:lnSpc>
                          <a:spcPct val="107000"/>
                        </a:lnSpc>
                        <a:spcBef>
                          <a:spcPts val="0"/>
                        </a:spcBef>
                        <a:spcAft>
                          <a:spcPts val="0"/>
                        </a:spcAft>
                      </a:pPr>
                      <a:r>
                        <a:rPr lang="en-US" sz="1600" dirty="0">
                          <a:solidFill>
                            <a:schemeClr val="accent5">
                              <a:lumMod val="50000"/>
                            </a:schemeClr>
                          </a:solidFill>
                          <a:effectLst/>
                        </a:rPr>
                        <a:t>&lt; $8,000.00</a:t>
                      </a:r>
                    </a:p>
                    <a:p>
                      <a:pPr marL="0" marR="0">
                        <a:lnSpc>
                          <a:spcPct val="107000"/>
                        </a:lnSpc>
                        <a:spcBef>
                          <a:spcPts val="0"/>
                        </a:spcBef>
                        <a:spcAft>
                          <a:spcPts val="0"/>
                        </a:spcAft>
                      </a:pPr>
                      <a:r>
                        <a:rPr lang="en-US" sz="1600" dirty="0">
                          <a:solidFill>
                            <a:schemeClr val="accent5">
                              <a:lumMod val="50000"/>
                            </a:schemeClr>
                          </a:solidFill>
                          <a:effectLst/>
                        </a:rPr>
                        <a:t> </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lnSpc>
                          <a:spcPct val="107000"/>
                        </a:lnSpc>
                        <a:spcBef>
                          <a:spcPts val="0"/>
                        </a:spcBef>
                        <a:spcAft>
                          <a:spcPts val="0"/>
                        </a:spcAft>
                      </a:pPr>
                      <a:r>
                        <a:rPr lang="en-US" sz="1600" b="1" dirty="0">
                          <a:solidFill>
                            <a:schemeClr val="accent5">
                              <a:lumMod val="50000"/>
                            </a:schemeClr>
                          </a:solidFill>
                          <a:effectLst/>
                        </a:rPr>
                        <a:t>Use best practices </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spcBef>
                          <a:spcPts val="0"/>
                        </a:spcBef>
                        <a:spcAft>
                          <a:spcPts val="0"/>
                        </a:spcAft>
                      </a:pPr>
                      <a:r>
                        <a:rPr lang="en-US" sz="1600" dirty="0">
                          <a:solidFill>
                            <a:schemeClr val="accent5">
                              <a:lumMod val="50000"/>
                            </a:schemeClr>
                          </a:solidFill>
                          <a:effectLst/>
                        </a:rPr>
                        <a:t>Purchases not exceeding $8,000 that are not covered by an existing competitive solicitation do not require written quotes; however, competition is encouraged  </a:t>
                      </a:r>
                      <a:endParaRPr lang="en-US"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9274" marR="59274" marT="0" marB="0"/>
                </a:tc>
                <a:extLst>
                  <a:ext uri="{0D108BD9-81ED-4DB2-BD59-A6C34878D82A}">
                    <a16:rowId xmlns:a16="http://schemas.microsoft.com/office/drawing/2014/main" val="3500270099"/>
                  </a:ext>
                </a:extLst>
              </a:tr>
              <a:tr h="907905">
                <a:tc>
                  <a:txBody>
                    <a:bodyPr/>
                    <a:lstStyle/>
                    <a:p>
                      <a:pPr marL="0" marR="0">
                        <a:lnSpc>
                          <a:spcPct val="107000"/>
                        </a:lnSpc>
                        <a:spcBef>
                          <a:spcPts val="0"/>
                        </a:spcBef>
                        <a:spcAft>
                          <a:spcPts val="0"/>
                        </a:spcAft>
                      </a:pPr>
                      <a:r>
                        <a:rPr lang="en-US" sz="1600" dirty="0">
                          <a:solidFill>
                            <a:schemeClr val="accent5">
                              <a:lumMod val="50000"/>
                            </a:schemeClr>
                          </a:solidFill>
                          <a:effectLst/>
                        </a:rPr>
                        <a:t>$8,000.01  - $50,000.00</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lnSpc>
                          <a:spcPct val="107000"/>
                        </a:lnSpc>
                        <a:spcBef>
                          <a:spcPts val="0"/>
                        </a:spcBef>
                        <a:spcAft>
                          <a:spcPts val="0"/>
                        </a:spcAft>
                      </a:pPr>
                      <a:r>
                        <a:rPr lang="en-US" sz="1600" b="1" dirty="0">
                          <a:solidFill>
                            <a:schemeClr val="accent5">
                              <a:lumMod val="50000"/>
                            </a:schemeClr>
                          </a:solidFill>
                          <a:effectLst/>
                        </a:rPr>
                        <a:t>Three (3) informal quotes </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spcBef>
                          <a:spcPts val="0"/>
                        </a:spcBef>
                        <a:spcAft>
                          <a:spcPts val="0"/>
                        </a:spcAft>
                      </a:pPr>
                      <a:r>
                        <a:rPr lang="en-US" sz="1600" dirty="0">
                          <a:solidFill>
                            <a:schemeClr val="accent5">
                              <a:lumMod val="50000"/>
                            </a:schemeClr>
                          </a:solidFill>
                          <a:effectLst/>
                        </a:rPr>
                        <a:t>Purchases over $8,000 and up to $50,000 require a minimum of three (3) informal quotes if not covered by an existing competitive solicitation. </a:t>
                      </a:r>
                      <a:endParaRPr lang="en-US"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9274" marR="59274" marT="0" marB="0"/>
                </a:tc>
                <a:extLst>
                  <a:ext uri="{0D108BD9-81ED-4DB2-BD59-A6C34878D82A}">
                    <a16:rowId xmlns:a16="http://schemas.microsoft.com/office/drawing/2014/main" val="3480935084"/>
                  </a:ext>
                </a:extLst>
              </a:tr>
              <a:tr h="1142086">
                <a:tc>
                  <a:txBody>
                    <a:bodyPr/>
                    <a:lstStyle/>
                    <a:p>
                      <a:pPr marL="0" marR="0">
                        <a:lnSpc>
                          <a:spcPct val="107000"/>
                        </a:lnSpc>
                        <a:spcBef>
                          <a:spcPts val="0"/>
                        </a:spcBef>
                        <a:spcAft>
                          <a:spcPts val="0"/>
                        </a:spcAft>
                      </a:pPr>
                      <a:r>
                        <a:rPr lang="en-US" sz="1600">
                          <a:solidFill>
                            <a:schemeClr val="accent5">
                              <a:lumMod val="50000"/>
                            </a:schemeClr>
                          </a:solidFill>
                          <a:effectLst/>
                        </a:rPr>
                        <a:t>&gt;$50,000.00</a:t>
                      </a:r>
                      <a:endParaRPr lang="en-US" sz="16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lnSpc>
                          <a:spcPct val="107000"/>
                        </a:lnSpc>
                        <a:spcBef>
                          <a:spcPts val="0"/>
                        </a:spcBef>
                        <a:spcAft>
                          <a:spcPts val="0"/>
                        </a:spcAft>
                      </a:pPr>
                      <a:r>
                        <a:rPr lang="en-US" sz="1600" b="1" dirty="0">
                          <a:solidFill>
                            <a:schemeClr val="accent5">
                              <a:lumMod val="50000"/>
                            </a:schemeClr>
                          </a:solidFill>
                          <a:effectLst/>
                        </a:rPr>
                        <a:t>Formal Competitive Solicitations</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4" marR="59274" marT="0" marB="0"/>
                </a:tc>
                <a:tc>
                  <a:txBody>
                    <a:bodyPr/>
                    <a:lstStyle/>
                    <a:p>
                      <a:pPr marL="0" marR="0">
                        <a:spcBef>
                          <a:spcPts val="0"/>
                        </a:spcBef>
                        <a:spcAft>
                          <a:spcPts val="0"/>
                        </a:spcAft>
                      </a:pPr>
                      <a:r>
                        <a:rPr lang="en-US" sz="1600" dirty="0">
                          <a:solidFill>
                            <a:schemeClr val="accent5">
                              <a:lumMod val="50000"/>
                            </a:schemeClr>
                          </a:solidFill>
                          <a:effectLst/>
                        </a:rPr>
                        <a:t>The Purchasing Department will issue </a:t>
                      </a:r>
                      <a:r>
                        <a:rPr lang="en-US" sz="1600" dirty="0" smtClean="0">
                          <a:solidFill>
                            <a:schemeClr val="accent5">
                              <a:lumMod val="50000"/>
                            </a:schemeClr>
                          </a:solidFill>
                          <a:effectLst/>
                        </a:rPr>
                        <a:t>a formal solicitation </a:t>
                      </a:r>
                      <a:r>
                        <a:rPr lang="en-US" sz="1600" dirty="0">
                          <a:solidFill>
                            <a:schemeClr val="accent5">
                              <a:lumMod val="50000"/>
                            </a:schemeClr>
                          </a:solidFill>
                          <a:effectLst/>
                        </a:rPr>
                        <a:t>for all purchases over $50,000 not covered by an existing competitive solicitation </a:t>
                      </a:r>
                      <a:r>
                        <a:rPr lang="en-US" sz="1600" dirty="0" smtClean="0">
                          <a:solidFill>
                            <a:schemeClr val="accent5">
                              <a:lumMod val="50000"/>
                            </a:schemeClr>
                          </a:solidFill>
                          <a:effectLst/>
                        </a:rPr>
                        <a:t>unless </a:t>
                      </a:r>
                      <a:r>
                        <a:rPr lang="en-US" sz="1600" dirty="0">
                          <a:solidFill>
                            <a:schemeClr val="accent5">
                              <a:lumMod val="50000"/>
                            </a:schemeClr>
                          </a:solidFill>
                          <a:effectLst/>
                        </a:rPr>
                        <a:t>otherwise waived</a:t>
                      </a:r>
                      <a:r>
                        <a:rPr lang="en-US" sz="1600" dirty="0" smtClean="0">
                          <a:solidFill>
                            <a:schemeClr val="accent5">
                              <a:lumMod val="50000"/>
                            </a:schemeClr>
                          </a:solidFill>
                          <a:effectLst/>
                        </a:rPr>
                        <a:t>.  The solicitation is posted on</a:t>
                      </a:r>
                      <a:r>
                        <a:rPr lang="en-US" sz="1600" baseline="0" dirty="0" smtClean="0">
                          <a:solidFill>
                            <a:schemeClr val="accent5">
                              <a:lumMod val="50000"/>
                            </a:schemeClr>
                          </a:solidFill>
                          <a:effectLst/>
                        </a:rPr>
                        <a:t> our website at </a:t>
                      </a:r>
                      <a:r>
                        <a:rPr lang="en-US" sz="1600" b="1" baseline="0" dirty="0" smtClean="0">
                          <a:solidFill>
                            <a:schemeClr val="accent5">
                              <a:lumMod val="50000"/>
                            </a:schemeClr>
                          </a:solidFill>
                          <a:effectLst/>
                          <a:hlinkClick r:id="rId4"/>
                        </a:rPr>
                        <a:t>www.leonschools.net/Domain/195</a:t>
                      </a:r>
                      <a:r>
                        <a:rPr lang="en-US" sz="1600" baseline="0" dirty="0" smtClean="0">
                          <a:solidFill>
                            <a:schemeClr val="accent5">
                              <a:lumMod val="50000"/>
                            </a:schemeClr>
                          </a:solidFill>
                          <a:effectLst/>
                        </a:rPr>
                        <a:t> , advertised in the local paper and sent to prospective bidders.</a:t>
                      </a:r>
                      <a:endParaRPr lang="en-US"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9274" marR="59274" marT="0" marB="0"/>
                </a:tc>
                <a:extLst>
                  <a:ext uri="{0D108BD9-81ED-4DB2-BD59-A6C34878D82A}">
                    <a16:rowId xmlns:a16="http://schemas.microsoft.com/office/drawing/2014/main" val="3609801563"/>
                  </a:ext>
                </a:extLst>
              </a:tr>
            </a:tbl>
          </a:graphicData>
        </a:graphic>
      </p:graphicFrame>
      <p:sp>
        <p:nvSpPr>
          <p:cNvPr id="10" name="Rectangle 9"/>
          <p:cNvSpPr/>
          <p:nvPr/>
        </p:nvSpPr>
        <p:spPr>
          <a:xfrm>
            <a:off x="2152651" y="5236566"/>
            <a:ext cx="7886699" cy="923330"/>
          </a:xfrm>
          <a:prstGeom prst="rect">
            <a:avLst/>
          </a:prstGeom>
        </p:spPr>
        <p:txBody>
          <a:bodyPr wrap="square">
            <a:spAutoFit/>
          </a:bodyPr>
          <a:lstStyle/>
          <a:p>
            <a:r>
              <a:rPr lang="en-US" b="1" dirty="0">
                <a:solidFill>
                  <a:schemeClr val="accent5">
                    <a:lumMod val="50000"/>
                  </a:schemeClr>
                </a:solidFill>
              </a:rPr>
              <a:t>The Board supports Small Business Enterprise (SBE) vendors and the purchasing department utilizes the SBDO certified vendor list for both formal and informal solicitations when applicable.  </a:t>
            </a:r>
            <a:endParaRPr lang="en-US" b="1"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 name="Date Placeholder 10"/>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735108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50000"/>
                  </a:schemeClr>
                </a:solidFill>
                <a:latin typeface="+mn-lt"/>
              </a:rPr>
              <a:t>Formal Solicitations</a:t>
            </a:r>
            <a:endParaRPr lang="en-US" b="1" dirty="0">
              <a:solidFill>
                <a:schemeClr val="accent5">
                  <a:lumMod val="50000"/>
                </a:schemeClr>
              </a:solidFill>
              <a:latin typeface="+mn-lt"/>
            </a:endParaRPr>
          </a:p>
        </p:txBody>
      </p:sp>
      <p:sp>
        <p:nvSpPr>
          <p:cNvPr id="3" name="Content Placeholder 2"/>
          <p:cNvSpPr>
            <a:spLocks noGrp="1"/>
          </p:cNvSpPr>
          <p:nvPr>
            <p:ph idx="1"/>
          </p:nvPr>
        </p:nvSpPr>
        <p:spPr/>
        <p:txBody>
          <a:bodyPr/>
          <a:lstStyle/>
          <a:p>
            <a:pPr marL="0" indent="0" algn="ctr">
              <a:buNone/>
            </a:pPr>
            <a:r>
              <a:rPr lang="en-US" b="1" dirty="0">
                <a:solidFill>
                  <a:schemeClr val="accent5">
                    <a:lumMod val="50000"/>
                  </a:schemeClr>
                </a:solidFill>
              </a:rPr>
              <a:t>Formal solicitation packages include, but are not limited to:</a:t>
            </a:r>
          </a:p>
          <a:p>
            <a:endParaRPr lang="en-US" dirty="0"/>
          </a:p>
          <a:p>
            <a:pPr lvl="0">
              <a:buFont typeface="Wingdings" panose="05000000000000000000" pitchFamily="2" charset="2"/>
              <a:buChar char="q"/>
            </a:pPr>
            <a:r>
              <a:rPr lang="en-US" b="1" dirty="0" smtClean="0">
                <a:solidFill>
                  <a:schemeClr val="accent5">
                    <a:lumMod val="50000"/>
                  </a:schemeClr>
                </a:solidFill>
              </a:rPr>
              <a:t>Invitation </a:t>
            </a:r>
            <a:r>
              <a:rPr lang="en-US" b="1" dirty="0">
                <a:solidFill>
                  <a:schemeClr val="accent5">
                    <a:lumMod val="50000"/>
                  </a:schemeClr>
                </a:solidFill>
              </a:rPr>
              <a:t>to Bid (ITB)</a:t>
            </a:r>
            <a:r>
              <a:rPr lang="en-US" dirty="0">
                <a:solidFill>
                  <a:schemeClr val="accent5">
                    <a:lumMod val="50000"/>
                  </a:schemeClr>
                </a:solidFill>
              </a:rPr>
              <a:t>: </a:t>
            </a:r>
            <a:r>
              <a:rPr lang="en-US" dirty="0"/>
              <a:t> typically awarded to the lowest, responsive and responsible bidder</a:t>
            </a:r>
            <a:r>
              <a:rPr lang="en-US" dirty="0" smtClean="0"/>
              <a:t>.</a:t>
            </a:r>
          </a:p>
          <a:p>
            <a:pPr marL="0" indent="0">
              <a:buNone/>
            </a:pPr>
            <a:endParaRPr lang="en-US" dirty="0"/>
          </a:p>
          <a:p>
            <a:pPr lvl="0">
              <a:buFont typeface="Wingdings" panose="05000000000000000000" pitchFamily="2" charset="2"/>
              <a:buChar char="q"/>
            </a:pPr>
            <a:r>
              <a:rPr lang="en-US" b="1" dirty="0">
                <a:solidFill>
                  <a:schemeClr val="accent5">
                    <a:lumMod val="50000"/>
                  </a:schemeClr>
                </a:solidFill>
              </a:rPr>
              <a:t>Request for </a:t>
            </a:r>
            <a:r>
              <a:rPr lang="en-US" b="1" dirty="0" smtClean="0">
                <a:solidFill>
                  <a:schemeClr val="accent5">
                    <a:lumMod val="50000"/>
                  </a:schemeClr>
                </a:solidFill>
              </a:rPr>
              <a:t>Proposals </a:t>
            </a:r>
            <a:r>
              <a:rPr lang="en-US" b="1" dirty="0">
                <a:solidFill>
                  <a:schemeClr val="accent5">
                    <a:lumMod val="50000"/>
                  </a:schemeClr>
                </a:solidFill>
              </a:rPr>
              <a:t>(RFP)</a:t>
            </a:r>
            <a:r>
              <a:rPr lang="en-US" dirty="0">
                <a:solidFill>
                  <a:schemeClr val="accent5">
                    <a:lumMod val="50000"/>
                  </a:schemeClr>
                </a:solidFill>
              </a:rPr>
              <a:t>:  </a:t>
            </a:r>
            <a:r>
              <a:rPr lang="en-US" dirty="0"/>
              <a:t>Used when it is not practicable for the District to specifically define the scope of work and is requesting that a responsible vendor propose a solution meeting the specifications of the solicitation.  Price is a consideration in the award but not necessarily the determining factor.</a:t>
            </a:r>
          </a:p>
          <a:p>
            <a:pPr>
              <a:buFont typeface="Wingdings" panose="05000000000000000000" pitchFamily="2" charset="2"/>
              <a:buChar char="q"/>
            </a:pPr>
            <a:endParaRPr lang="en-US" dirty="0"/>
          </a:p>
        </p:txBody>
      </p:sp>
      <p:pic>
        <p:nvPicPr>
          <p:cNvPr id="4" name="Picture 3" descr="LCS%20logo%20BFT%202003"/>
          <p:cNvPicPr/>
          <p:nvPr/>
        </p:nvPicPr>
        <p:blipFill>
          <a:blip r:embed="rId3" cstate="print"/>
          <a:srcRect/>
          <a:stretch>
            <a:fillRect/>
          </a:stretch>
        </p:blipFill>
        <p:spPr bwMode="auto">
          <a:xfrm>
            <a:off x="1632229" y="33986"/>
            <a:ext cx="1344054" cy="662281"/>
          </a:xfrm>
          <a:prstGeom prst="rect">
            <a:avLst/>
          </a:prstGeom>
          <a:noFill/>
          <a:ln w="9525">
            <a:noFill/>
            <a:miter lim="800000"/>
            <a:headEnd/>
            <a:tailEnd/>
          </a:ln>
        </p:spPr>
      </p:pic>
      <p:sp>
        <p:nvSpPr>
          <p:cNvPr id="5" name="Date Placeholder 4"/>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836398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136" y="150533"/>
            <a:ext cx="7834215" cy="1325563"/>
          </a:xfrm>
        </p:spPr>
        <p:txBody>
          <a:bodyPr/>
          <a:lstStyle/>
          <a:p>
            <a:pPr algn="ctr"/>
            <a:r>
              <a:rPr lang="en-US" b="1" dirty="0" smtClean="0">
                <a:solidFill>
                  <a:schemeClr val="accent5">
                    <a:lumMod val="50000"/>
                  </a:schemeClr>
                </a:solidFill>
                <a:latin typeface="+mn-lt"/>
              </a:rPr>
              <a:t>Where to Find Current Bid Opportunities</a:t>
            </a:r>
            <a:r>
              <a:rPr lang="en-US" b="1" dirty="0" smtClean="0">
                <a:solidFill>
                  <a:schemeClr val="accent5">
                    <a:lumMod val="50000"/>
                  </a:schemeClr>
                </a:solidFill>
              </a:rPr>
              <a:t/>
            </a:r>
            <a:br>
              <a:rPr lang="en-US" b="1" dirty="0" smtClean="0">
                <a:solidFill>
                  <a:schemeClr val="accent5">
                    <a:lumMod val="50000"/>
                  </a:schemeClr>
                </a:solidFill>
              </a:rPr>
            </a:br>
            <a:r>
              <a:rPr lang="en-US" sz="2400" dirty="0">
                <a:solidFill>
                  <a:schemeClr val="accent5">
                    <a:lumMod val="50000"/>
                  </a:schemeClr>
                </a:solidFill>
                <a:hlinkClick r:id="rId3"/>
              </a:rPr>
              <a:t>www.leonschools.net/Domain/195</a:t>
            </a:r>
            <a:endParaRPr lang="en-US" sz="2400" dirty="0">
              <a:solidFill>
                <a:schemeClr val="accent5">
                  <a:lumMod val="50000"/>
                </a:schemeClr>
              </a:solidFill>
            </a:endParaRPr>
          </a:p>
        </p:txBody>
      </p:sp>
      <p:pic>
        <p:nvPicPr>
          <p:cNvPr id="4" name="Content Placeholder 3"/>
          <p:cNvPicPr>
            <a:picLocks noGrp="1" noChangeAspect="1"/>
          </p:cNvPicPr>
          <p:nvPr>
            <p:ph idx="1"/>
          </p:nvPr>
        </p:nvPicPr>
        <p:blipFill>
          <a:blip r:embed="rId4"/>
          <a:stretch>
            <a:fillRect/>
          </a:stretch>
        </p:blipFill>
        <p:spPr>
          <a:xfrm>
            <a:off x="2830286" y="1476096"/>
            <a:ext cx="6690049" cy="5381905"/>
          </a:xfrm>
          <a:prstGeom prst="rect">
            <a:avLst/>
          </a:prstGeom>
        </p:spPr>
      </p:pic>
      <p:sp>
        <p:nvSpPr>
          <p:cNvPr id="5" name="Date Placeholder 4"/>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386755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7708" y="950935"/>
            <a:ext cx="8198630" cy="677108"/>
          </a:xfrm>
          <a:prstGeom prst="rect">
            <a:avLst/>
          </a:prstGeom>
          <a:noFill/>
        </p:spPr>
        <p:txBody>
          <a:bodyPr wrap="square" rtlCol="0">
            <a:spAutoFit/>
          </a:bodyPr>
          <a:lstStyle/>
          <a:p>
            <a:pPr algn="ctr"/>
            <a:r>
              <a:rPr lang="en-US" sz="3800" b="1" dirty="0">
                <a:solidFill>
                  <a:schemeClr val="accent5">
                    <a:lumMod val="50000"/>
                  </a:schemeClr>
                </a:solidFill>
                <a:latin typeface="Calibri" panose="020F0502020204030204" pitchFamily="34" charset="0"/>
                <a:cs typeface="Calibri" panose="020F0502020204030204" pitchFamily="34" charset="0"/>
              </a:rPr>
              <a:t>Submitting Bids</a:t>
            </a:r>
          </a:p>
        </p:txBody>
      </p:sp>
      <p:sp>
        <p:nvSpPr>
          <p:cNvPr id="5" name="TextBox 4"/>
          <p:cNvSpPr txBox="1"/>
          <p:nvPr/>
        </p:nvSpPr>
        <p:spPr>
          <a:xfrm>
            <a:off x="2253814" y="1838666"/>
            <a:ext cx="7942650" cy="4524315"/>
          </a:xfrm>
          <a:prstGeom prst="rect">
            <a:avLst/>
          </a:prstGeom>
          <a:noFill/>
        </p:spPr>
        <p:txBody>
          <a:bodyPr wrap="square" rtlCol="0">
            <a:spAutoFit/>
          </a:bodyPr>
          <a:lstStyle>
            <a:defPPr>
              <a:defRPr lang="en-US"/>
            </a:defPPr>
            <a:lvl1pPr>
              <a:defRPr sz="2400">
                <a:latin typeface="Georgia"/>
                <a:cs typeface="Georgia"/>
              </a:defRPr>
            </a:lvl1pPr>
          </a:lstStyle>
          <a:p>
            <a:pPr marL="342900" indent="-342900">
              <a:buFont typeface="Wingdings" panose="05000000000000000000" pitchFamily="2" charset="2"/>
              <a:buChar char="q"/>
            </a:pPr>
            <a:r>
              <a:rPr lang="en-US" b="1" dirty="0">
                <a:solidFill>
                  <a:schemeClr val="accent5">
                    <a:lumMod val="50000"/>
                  </a:schemeClr>
                </a:solidFill>
                <a:latin typeface="Calibri" panose="020F0502020204030204" pitchFamily="34" charset="0"/>
                <a:cs typeface="Calibri" panose="020F0502020204030204" pitchFamily="34" charset="0"/>
              </a:rPr>
              <a:t>Informal Quotes between $8,001 - $50,000 </a:t>
            </a:r>
            <a:r>
              <a:rPr lang="en-US" dirty="0">
                <a:latin typeface="Calibri" panose="020F0502020204030204" pitchFamily="34" charset="0"/>
                <a:cs typeface="Calibri" panose="020F0502020204030204" pitchFamily="34" charset="0"/>
              </a:rPr>
              <a:t>are solicited informally (i.e. by phone or e-mail) and accepted either in writing or electronically.</a:t>
            </a:r>
          </a:p>
          <a:p>
            <a:pPr marL="342900" indent="-342900">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b="1" dirty="0">
                <a:solidFill>
                  <a:schemeClr val="accent5">
                    <a:lumMod val="50000"/>
                  </a:schemeClr>
                </a:solidFill>
                <a:latin typeface="Calibri" panose="020F0502020204030204" pitchFamily="34" charset="0"/>
                <a:cs typeface="Calibri" panose="020F0502020204030204" pitchFamily="34" charset="0"/>
              </a:rPr>
              <a:t>Formal Bids </a:t>
            </a:r>
            <a:r>
              <a:rPr lang="en-US" dirty="0">
                <a:latin typeface="Calibri" panose="020F0502020204030204" pitchFamily="34" charset="0"/>
                <a:cs typeface="Calibri" panose="020F0502020204030204" pitchFamily="34" charset="0"/>
              </a:rPr>
              <a:t>may be returned by U.S. mail, private courier service, or hand delivered to the Purchasing Department.   Bids must be submitted on the required forms furnished with the bid package along with all requested information for the bid to be considered responsive. Bids are time &amp; date stamped to document when they were received.  </a:t>
            </a:r>
            <a:r>
              <a:rPr lang="en-US" b="1" dirty="0">
                <a:latin typeface="Calibri" panose="020F0502020204030204" pitchFamily="34" charset="0"/>
                <a:cs typeface="Calibri" panose="020F0502020204030204" pitchFamily="34" charset="0"/>
              </a:rPr>
              <a:t>LATE BIDS WILL NOT BE ACCEPTED.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8" name="Picture 7" descr="LCS%20logo%20BFT%202003"/>
          <p:cNvPicPr/>
          <p:nvPr/>
        </p:nvPicPr>
        <p:blipFill>
          <a:blip r:embed="rId3" cstate="print"/>
          <a:srcRect/>
          <a:stretch>
            <a:fillRect/>
          </a:stretch>
        </p:blipFill>
        <p:spPr bwMode="auto">
          <a:xfrm>
            <a:off x="1754818" y="193254"/>
            <a:ext cx="1367164" cy="659003"/>
          </a:xfrm>
          <a:prstGeom prst="rect">
            <a:avLst/>
          </a:prstGeom>
          <a:noFill/>
          <a:ln w="9525">
            <a:noFill/>
            <a:miter lim="800000"/>
            <a:headEnd/>
            <a:tailEnd/>
          </a:ln>
        </p:spPr>
      </p:pic>
      <p:sp>
        <p:nvSpPr>
          <p:cNvPr id="3" name="Date Placeholder 2"/>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4045408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br>
              <a:rPr lang="en-US" dirty="0" smtClean="0"/>
            </a:br>
            <a:r>
              <a:rPr lang="en-US" dirty="0" smtClean="0"/>
              <a:t>Small Business</a:t>
            </a:r>
            <a:endParaRPr lang="en-US" dirty="0"/>
          </a:p>
        </p:txBody>
      </p:sp>
      <p:sp>
        <p:nvSpPr>
          <p:cNvPr id="4" name="Slide Number Placeholder 3"/>
          <p:cNvSpPr>
            <a:spLocks noGrp="1"/>
          </p:cNvSpPr>
          <p:nvPr>
            <p:ph type="sldNum" sz="quarter" idx="12"/>
          </p:nvPr>
        </p:nvSpPr>
        <p:spPr/>
        <p:txBody>
          <a:bodyPr/>
          <a:lstStyle/>
          <a:p>
            <a:fld id="{19B51A1E-902D-48AF-9020-955120F399B6}" type="slidenum">
              <a:rPr lang="en-US" noProof="0" smtClean="0"/>
              <a:pPr/>
              <a:t>2</a:t>
            </a:fld>
            <a:endParaRPr lang="en-US" noProof="0" dirty="0"/>
          </a:p>
        </p:txBody>
      </p:sp>
      <p:sp>
        <p:nvSpPr>
          <p:cNvPr id="5" name="Text Placeholder 4"/>
          <p:cNvSpPr>
            <a:spLocks noGrp="1"/>
          </p:cNvSpPr>
          <p:nvPr>
            <p:ph type="body"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1564265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7708" y="916645"/>
            <a:ext cx="8198630" cy="707886"/>
          </a:xfrm>
          <a:prstGeom prst="rect">
            <a:avLst/>
          </a:prstGeom>
          <a:noFill/>
        </p:spPr>
        <p:txBody>
          <a:bodyPr wrap="square" rtlCol="0">
            <a:spAutoFit/>
          </a:bodyPr>
          <a:lstStyle/>
          <a:p>
            <a:pPr algn="ctr"/>
            <a:r>
              <a:rPr lang="en-US" sz="2000" b="1" dirty="0"/>
              <a:t>Professional/Technical Services Agreements (PTSA) </a:t>
            </a:r>
          </a:p>
          <a:p>
            <a:pPr algn="ctr"/>
            <a:r>
              <a:rPr lang="en-US" sz="2000" b="1" dirty="0"/>
              <a:t> Governed by Board Procedure 6320.01</a:t>
            </a:r>
            <a:endParaRPr lang="en-U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2253814" y="1835836"/>
            <a:ext cx="7942650" cy="3539430"/>
          </a:xfrm>
          <a:prstGeom prst="rect">
            <a:avLst/>
          </a:prstGeom>
          <a:noFill/>
        </p:spPr>
        <p:txBody>
          <a:bodyPr wrap="square" rtlCol="0">
            <a:spAutoFit/>
          </a:bodyPr>
          <a:lstStyle>
            <a:defPPr>
              <a:defRPr lang="en-US"/>
            </a:defPPr>
            <a:lvl1pPr>
              <a:defRPr sz="2400">
                <a:latin typeface="Georgia"/>
                <a:cs typeface="Georgia"/>
              </a:defRPr>
            </a:lvl1pPr>
          </a:lstStyle>
          <a:p>
            <a:pPr marL="342900" indent="-342900">
              <a:buFont typeface="Wingdings" panose="05000000000000000000" pitchFamily="2" charset="2"/>
              <a:buChar char="q"/>
            </a:pPr>
            <a:r>
              <a:rPr lang="en-US" sz="1600" b="1" dirty="0">
                <a:latin typeface="+mn-lt"/>
              </a:rPr>
              <a:t>PTSA is a contract that is executed for on-site professional and/or technical services with companies or  individuals  that are not current or recent employees of the District.  Schools, departments and various programs within schools and departments often use professional services in areas of special needs which require individuals/companies who are trained, certified, licensed or who have expertise and experience in areas where there is no in-house staff to perform these services.</a:t>
            </a:r>
          </a:p>
          <a:p>
            <a:pPr marL="342900" indent="-342900">
              <a:buFont typeface="Wingdings" panose="05000000000000000000" pitchFamily="2" charset="2"/>
              <a:buChar char="q"/>
            </a:pPr>
            <a:endParaRPr lang="en-US" sz="1600" b="1" dirty="0">
              <a:latin typeface="+mn-lt"/>
            </a:endParaRPr>
          </a:p>
          <a:p>
            <a:pPr marL="342900" indent="-342900">
              <a:buFont typeface="Wingdings" panose="05000000000000000000" pitchFamily="2" charset="2"/>
              <a:buChar char="q"/>
            </a:pPr>
            <a:r>
              <a:rPr lang="en-US" sz="1600" b="1" dirty="0">
                <a:latin typeface="+mn-lt"/>
              </a:rPr>
              <a:t>The PTSA will  be completed by the school/department representative and signed by the principal/site administrator and contractor </a:t>
            </a:r>
            <a:r>
              <a:rPr lang="en-US" sz="1600" b="1" u="sng" dirty="0">
                <a:solidFill>
                  <a:srgbClr val="FF0000"/>
                </a:solidFill>
                <a:latin typeface="+mn-lt"/>
              </a:rPr>
              <a:t>prior to services being provided.  Services should never begin without a district issued purchase order in place</a:t>
            </a:r>
            <a:r>
              <a:rPr lang="en-US" sz="1600" b="1" dirty="0">
                <a:latin typeface="+mn-lt"/>
              </a:rPr>
              <a:t>. The PTSA may NOT be used if the service provider is a current employee of the district, is on the School Board substitute teacher list, or creates a conflict of interest as defined in Board policy 1129.</a:t>
            </a:r>
            <a:r>
              <a:rPr lang="en-US" sz="1600" dirty="0"/>
              <a:t> </a:t>
            </a:r>
          </a:p>
          <a:p>
            <a:endParaRPr lang="en-US" sz="1600" dirty="0">
              <a:latin typeface="+mn-lt"/>
            </a:endParaRPr>
          </a:p>
        </p:txBody>
      </p:sp>
      <p:pic>
        <p:nvPicPr>
          <p:cNvPr id="8" name="Picture 7" descr="LCS%20logo%20BFT%202003"/>
          <p:cNvPicPr/>
          <p:nvPr/>
        </p:nvPicPr>
        <p:blipFill>
          <a:blip r:embed="rId3" cstate="print"/>
          <a:srcRect/>
          <a:stretch>
            <a:fillRect/>
          </a:stretch>
        </p:blipFill>
        <p:spPr bwMode="auto">
          <a:xfrm>
            <a:off x="1754818" y="193254"/>
            <a:ext cx="1367164" cy="659003"/>
          </a:xfrm>
          <a:prstGeom prst="rect">
            <a:avLst/>
          </a:prstGeom>
          <a:noFill/>
          <a:ln w="9525">
            <a:noFill/>
            <a:miter lim="800000"/>
            <a:headEnd/>
            <a:tailEnd/>
          </a:ln>
        </p:spPr>
      </p:pic>
      <p:sp>
        <p:nvSpPr>
          <p:cNvPr id="2" name="Date Placeholder 1"/>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2619205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7708" y="916645"/>
            <a:ext cx="8198630" cy="6063198"/>
          </a:xfrm>
          <a:prstGeom prst="rect">
            <a:avLst/>
          </a:prstGeom>
          <a:noFill/>
        </p:spPr>
        <p:txBody>
          <a:bodyPr wrap="square" rtlCol="0">
            <a:spAutoFit/>
          </a:bodyPr>
          <a:lstStyle/>
          <a:p>
            <a:r>
              <a:rPr lang="en-US" sz="2800" b="1" dirty="0">
                <a:solidFill>
                  <a:schemeClr val="accent5">
                    <a:lumMod val="50000"/>
                  </a:schemeClr>
                </a:solidFill>
                <a:latin typeface="Calibri" panose="020F0502020204030204" pitchFamily="34" charset="0"/>
                <a:cs typeface="Calibri" panose="020F0502020204030204" pitchFamily="34" charset="0"/>
              </a:rPr>
              <a:t>How do we learn about your product or service?</a:t>
            </a:r>
          </a:p>
          <a:p>
            <a:endParaRPr lang="en-US" sz="2800" b="1" dirty="0">
              <a:solidFill>
                <a:schemeClr val="accent5">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2400" b="1" dirty="0">
                <a:solidFill>
                  <a:schemeClr val="accent5">
                    <a:lumMod val="50000"/>
                  </a:schemeClr>
                </a:solidFill>
                <a:latin typeface="Calibri" panose="020F0502020204030204" pitchFamily="34" charset="0"/>
                <a:cs typeface="Calibri" panose="020F0502020204030204" pitchFamily="34" charset="0"/>
              </a:rPr>
              <a:t>Site based management</a:t>
            </a:r>
          </a:p>
          <a:p>
            <a:pPr marL="457200" indent="-457200">
              <a:buFont typeface="Wingdings" panose="05000000000000000000" pitchFamily="2" charset="2"/>
              <a:buChar char="q"/>
            </a:pPr>
            <a:endParaRPr lang="en-US" sz="2400" b="1" dirty="0">
              <a:solidFill>
                <a:schemeClr val="accent5">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2400" b="1" dirty="0">
                <a:solidFill>
                  <a:schemeClr val="accent5">
                    <a:lumMod val="50000"/>
                  </a:schemeClr>
                </a:solidFill>
                <a:latin typeface="Calibri" panose="020F0502020204030204" pitchFamily="34" charset="0"/>
                <a:cs typeface="Calibri" panose="020F0502020204030204" pitchFamily="34" charset="0"/>
              </a:rPr>
              <a:t>Certified SBDO list</a:t>
            </a:r>
          </a:p>
          <a:p>
            <a:endParaRPr lang="en-US" sz="2400" b="1" dirty="0">
              <a:solidFill>
                <a:schemeClr val="accent5">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2400" b="1" dirty="0">
                <a:solidFill>
                  <a:schemeClr val="accent5">
                    <a:lumMod val="50000"/>
                  </a:schemeClr>
                </a:solidFill>
                <a:latin typeface="Calibri" panose="020F0502020204030204" pitchFamily="34" charset="0"/>
                <a:cs typeface="Calibri" panose="020F0502020204030204" pitchFamily="34" charset="0"/>
              </a:rPr>
              <a:t>Introduce yourself to school Administrators</a:t>
            </a:r>
          </a:p>
          <a:p>
            <a:endParaRPr lang="en-US" sz="2400" b="1" dirty="0">
              <a:solidFill>
                <a:schemeClr val="accent5">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2400" b="1" dirty="0">
                <a:solidFill>
                  <a:schemeClr val="accent5">
                    <a:lumMod val="50000"/>
                  </a:schemeClr>
                </a:solidFill>
                <a:latin typeface="Calibri" panose="020F0502020204030204" pitchFamily="34" charset="0"/>
                <a:cs typeface="Calibri" panose="020F0502020204030204" pitchFamily="34" charset="0"/>
              </a:rPr>
              <a:t>Flyers that showcase your product or service</a:t>
            </a:r>
          </a:p>
          <a:p>
            <a:endParaRPr lang="en-US" sz="2400" b="1" dirty="0">
              <a:solidFill>
                <a:schemeClr val="accent5">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2400" b="1" dirty="0">
                <a:solidFill>
                  <a:schemeClr val="accent5">
                    <a:lumMod val="50000"/>
                  </a:schemeClr>
                </a:solidFill>
                <a:latin typeface="Calibri" panose="020F0502020204030204" pitchFamily="34" charset="0"/>
                <a:cs typeface="Calibri" panose="020F0502020204030204" pitchFamily="34" charset="0"/>
              </a:rPr>
              <a:t>E-mail or call school bookkeepers</a:t>
            </a:r>
          </a:p>
          <a:p>
            <a:endParaRPr lang="en-US" sz="2400" b="1" dirty="0">
              <a:solidFill>
                <a:schemeClr val="accent5">
                  <a:lumMod val="50000"/>
                </a:schemeClr>
              </a:solidFill>
              <a:latin typeface="Calibri" panose="020F0502020204030204" pitchFamily="34" charset="0"/>
              <a:cs typeface="Calibri" panose="020F0502020204030204" pitchFamily="34" charset="0"/>
            </a:endParaRPr>
          </a:p>
          <a:p>
            <a:pPr algn="ctr"/>
            <a:r>
              <a:rPr lang="en-US" sz="3600" b="1" dirty="0">
                <a:solidFill>
                  <a:schemeClr val="accent5">
                    <a:lumMod val="50000"/>
                  </a:schemeClr>
                </a:solidFill>
                <a:latin typeface="Calibri" panose="020F0502020204030204" pitchFamily="34" charset="0"/>
                <a:cs typeface="Calibri" panose="020F0502020204030204" pitchFamily="34" charset="0"/>
              </a:rPr>
              <a:t>Network…make yourself visible…</a:t>
            </a:r>
          </a:p>
          <a:p>
            <a:pPr marL="457200" indent="-457200">
              <a:buFont typeface="Wingdings" panose="05000000000000000000" pitchFamily="2" charset="2"/>
              <a:buChar char="q"/>
            </a:pPr>
            <a:endParaRPr lang="en-US" sz="2800" b="1" dirty="0">
              <a:solidFill>
                <a:schemeClr val="accent5">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endParaRPr lang="en-US" sz="2800" b="1" dirty="0">
              <a:solidFill>
                <a:schemeClr val="accent5">
                  <a:lumMod val="50000"/>
                </a:schemeClr>
              </a:solidFill>
              <a:latin typeface="Calibri" panose="020F0502020204030204" pitchFamily="34" charset="0"/>
              <a:cs typeface="Calibri" panose="020F0502020204030204" pitchFamily="34" charset="0"/>
            </a:endParaRPr>
          </a:p>
        </p:txBody>
      </p:sp>
      <p:pic>
        <p:nvPicPr>
          <p:cNvPr id="8" name="Picture 7" descr="LCS%20logo%20BFT%202003"/>
          <p:cNvPicPr/>
          <p:nvPr/>
        </p:nvPicPr>
        <p:blipFill>
          <a:blip r:embed="rId3" cstate="print"/>
          <a:srcRect/>
          <a:stretch>
            <a:fillRect/>
          </a:stretch>
        </p:blipFill>
        <p:spPr bwMode="auto">
          <a:xfrm>
            <a:off x="1754818" y="193254"/>
            <a:ext cx="1367164" cy="659003"/>
          </a:xfrm>
          <a:prstGeom prst="rect">
            <a:avLst/>
          </a:prstGeom>
          <a:noFill/>
          <a:ln w="9525">
            <a:noFill/>
            <a:miter lim="800000"/>
            <a:headEnd/>
            <a:tailEnd/>
          </a:ln>
        </p:spPr>
      </p:pic>
      <p:sp>
        <p:nvSpPr>
          <p:cNvPr id="2" name="Date Placeholder 1"/>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585465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CS%20logo%20BFT%202003"/>
          <p:cNvPicPr/>
          <p:nvPr/>
        </p:nvPicPr>
        <p:blipFill>
          <a:blip r:embed="rId3" cstate="print"/>
          <a:srcRect/>
          <a:stretch>
            <a:fillRect/>
          </a:stretch>
        </p:blipFill>
        <p:spPr bwMode="auto">
          <a:xfrm>
            <a:off x="1754818" y="193254"/>
            <a:ext cx="1367164" cy="659003"/>
          </a:xfrm>
          <a:prstGeom prst="rect">
            <a:avLst/>
          </a:prstGeom>
          <a:noFill/>
          <a:ln w="9525">
            <a:noFill/>
            <a:miter lim="800000"/>
            <a:headEnd/>
            <a:tailEnd/>
          </a:ln>
        </p:spPr>
      </p:pic>
      <p:graphicFrame>
        <p:nvGraphicFramePr>
          <p:cNvPr id="3" name="Table 2"/>
          <p:cNvGraphicFramePr>
            <a:graphicFrameLocks noGrp="1"/>
          </p:cNvGraphicFramePr>
          <p:nvPr>
            <p:extLst/>
          </p:nvPr>
        </p:nvGraphicFramePr>
        <p:xfrm>
          <a:off x="1524000" y="0"/>
          <a:ext cx="8878529" cy="6307494"/>
        </p:xfrm>
        <a:graphic>
          <a:graphicData uri="http://schemas.openxmlformats.org/drawingml/2006/table">
            <a:tbl>
              <a:tblPr>
                <a:tableStyleId>{5C22544A-7EE6-4342-B048-85BDC9FD1C3A}</a:tableStyleId>
              </a:tblPr>
              <a:tblGrid>
                <a:gridCol w="790534">
                  <a:extLst>
                    <a:ext uri="{9D8B030D-6E8A-4147-A177-3AD203B41FA5}">
                      <a16:colId xmlns:a16="http://schemas.microsoft.com/office/drawing/2014/main" val="780412644"/>
                    </a:ext>
                  </a:extLst>
                </a:gridCol>
                <a:gridCol w="2012267">
                  <a:extLst>
                    <a:ext uri="{9D8B030D-6E8A-4147-A177-3AD203B41FA5}">
                      <a16:colId xmlns:a16="http://schemas.microsoft.com/office/drawing/2014/main" val="2470035487"/>
                    </a:ext>
                  </a:extLst>
                </a:gridCol>
                <a:gridCol w="2323689">
                  <a:extLst>
                    <a:ext uri="{9D8B030D-6E8A-4147-A177-3AD203B41FA5}">
                      <a16:colId xmlns:a16="http://schemas.microsoft.com/office/drawing/2014/main" val="3268521858"/>
                    </a:ext>
                  </a:extLst>
                </a:gridCol>
                <a:gridCol w="1679884">
                  <a:extLst>
                    <a:ext uri="{9D8B030D-6E8A-4147-A177-3AD203B41FA5}">
                      <a16:colId xmlns:a16="http://schemas.microsoft.com/office/drawing/2014/main" val="3396629036"/>
                    </a:ext>
                  </a:extLst>
                </a:gridCol>
                <a:gridCol w="2072155">
                  <a:extLst>
                    <a:ext uri="{9D8B030D-6E8A-4147-A177-3AD203B41FA5}">
                      <a16:colId xmlns:a16="http://schemas.microsoft.com/office/drawing/2014/main" val="1995320192"/>
                    </a:ext>
                  </a:extLst>
                </a:gridCol>
              </a:tblGrid>
              <a:tr h="275435">
                <a:tc>
                  <a:txBody>
                    <a:bodyPr/>
                    <a:lstStyle/>
                    <a:p>
                      <a:pPr algn="ctr" fontAlgn="b"/>
                      <a:r>
                        <a:rPr lang="en-US" sz="1000" b="1" u="none" strike="noStrike" dirty="0">
                          <a:effectLst/>
                        </a:rPr>
                        <a:t>Cost</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School Name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Bookkeeper</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Principal</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School/Bookkeeper</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052522311"/>
                  </a:ext>
                </a:extLst>
              </a:tr>
              <a:tr h="275435">
                <a:tc>
                  <a:txBody>
                    <a:bodyPr/>
                    <a:lstStyle/>
                    <a:p>
                      <a:pPr algn="ctr" fontAlgn="b"/>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 </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u="none" strike="noStrike" dirty="0">
                          <a:effectLst/>
                        </a:rPr>
                        <a:t> </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u="none" strike="noStrike" dirty="0">
                          <a:effectLst/>
                        </a:rPr>
                        <a:t> </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Phone No.</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332347495"/>
                  </a:ext>
                </a:extLst>
              </a:tr>
              <a:tr h="349592">
                <a:tc gridSpan="5">
                  <a:txBody>
                    <a:bodyPr/>
                    <a:lstStyle/>
                    <a:p>
                      <a:pPr algn="ctr" fontAlgn="b"/>
                      <a:r>
                        <a:rPr lang="en-US" sz="1000" b="1" u="none" strike="noStrike" dirty="0">
                          <a:effectLst/>
                        </a:rPr>
                        <a:t>Elementary Schools</a:t>
                      </a:r>
                      <a:endParaRPr lang="en-US" sz="1000" b="1" i="0" u="none" strike="noStrike" dirty="0">
                        <a:effectLst/>
                        <a:latin typeface="Calibri" panose="020F0502020204030204" pitchFamily="34" charset="0"/>
                      </a:endParaRPr>
                    </a:p>
                  </a:txBody>
                  <a:tcPr marL="6493" marR="6493" marT="649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734288"/>
                  </a:ext>
                </a:extLst>
              </a:tr>
              <a:tr h="225293">
                <a:tc>
                  <a:txBody>
                    <a:bodyPr/>
                    <a:lstStyle/>
                    <a:p>
                      <a:pPr algn="ctr" fontAlgn="b"/>
                      <a:r>
                        <a:rPr lang="en-US" sz="1000" b="1" u="none" strike="noStrike" dirty="0">
                          <a:effectLst/>
                        </a:rPr>
                        <a:t>0441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Apalachee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err="1">
                          <a:effectLst/>
                        </a:rPr>
                        <a:t>Jemecia</a:t>
                      </a:r>
                      <a:r>
                        <a:rPr lang="en-US" sz="1000" b="1" u="none" strike="noStrike" dirty="0">
                          <a:effectLst/>
                        </a:rPr>
                        <a:t> Franklin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Jennifer Ricardo</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488-7110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855905117"/>
                  </a:ext>
                </a:extLst>
              </a:tr>
              <a:tr h="225293">
                <a:tc>
                  <a:txBody>
                    <a:bodyPr/>
                    <a:lstStyle/>
                    <a:p>
                      <a:pPr algn="ctr" fontAlgn="b"/>
                      <a:r>
                        <a:rPr lang="en-US" sz="1000" b="1" u="none" strike="noStrike" dirty="0">
                          <a:effectLst/>
                        </a:rPr>
                        <a:t>0401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Astoria Park</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Ruby Ellison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David Solz</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488-4673</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718586844"/>
                  </a:ext>
                </a:extLst>
              </a:tr>
              <a:tr h="225293">
                <a:tc>
                  <a:txBody>
                    <a:bodyPr/>
                    <a:lstStyle/>
                    <a:p>
                      <a:pPr algn="ctr" fontAlgn="b"/>
                      <a:r>
                        <a:rPr lang="en-US" sz="1000" b="1" u="none" strike="noStrike" dirty="0">
                          <a:effectLst/>
                        </a:rPr>
                        <a:t>1181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Bond</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Tammy Moore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Delshuana Jackson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488-7676</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256062348"/>
                  </a:ext>
                </a:extLst>
              </a:tr>
              <a:tr h="225293">
                <a:tc>
                  <a:txBody>
                    <a:bodyPr/>
                    <a:lstStyle/>
                    <a:p>
                      <a:pPr algn="ctr" fontAlgn="b"/>
                      <a:r>
                        <a:rPr lang="en-US" sz="1000" b="1" u="none" strike="noStrike" dirty="0">
                          <a:effectLst/>
                        </a:rPr>
                        <a:t>0521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Buck Lake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Rachel Moore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William Millard</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488-6133</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651406280"/>
                  </a:ext>
                </a:extLst>
              </a:tr>
              <a:tr h="225293">
                <a:tc>
                  <a:txBody>
                    <a:bodyPr/>
                    <a:lstStyle/>
                    <a:p>
                      <a:pPr algn="ctr" fontAlgn="b"/>
                      <a:r>
                        <a:rPr lang="en-US" sz="1000" b="1" u="none" strike="noStrike" dirty="0">
                          <a:effectLst/>
                        </a:rPr>
                        <a:t>1161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Canopy Oaks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Cathy Healy</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Paul Lambert</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488-3301</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940309762"/>
                  </a:ext>
                </a:extLst>
              </a:tr>
              <a:tr h="225293">
                <a:tc>
                  <a:txBody>
                    <a:bodyPr/>
                    <a:lstStyle/>
                    <a:p>
                      <a:pPr algn="ctr" fontAlgn="b"/>
                      <a:r>
                        <a:rPr lang="en-US" sz="1000" b="1" u="none" strike="noStrike" dirty="0">
                          <a:effectLst/>
                        </a:rPr>
                        <a:t>0491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Chaires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Rita Tarin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Michele Prescott</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488-5977</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697077403"/>
                  </a:ext>
                </a:extLst>
              </a:tr>
              <a:tr h="225293">
                <a:tc>
                  <a:txBody>
                    <a:bodyPr/>
                    <a:lstStyle/>
                    <a:p>
                      <a:pPr algn="ctr" fontAlgn="b"/>
                      <a:r>
                        <a:rPr lang="en-US" sz="1000" b="1" u="none" strike="noStrike" dirty="0">
                          <a:effectLst/>
                        </a:rPr>
                        <a:t>1202</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Conley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Rachel McCallum</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Jason Koerner</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414-5610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1289748746"/>
                  </a:ext>
                </a:extLst>
              </a:tr>
              <a:tr h="225293">
                <a:tc>
                  <a:txBody>
                    <a:bodyPr/>
                    <a:lstStyle/>
                    <a:p>
                      <a:pPr algn="ctr" fontAlgn="b"/>
                      <a:r>
                        <a:rPr lang="en-US" sz="1000" b="1" u="none" strike="noStrike" dirty="0">
                          <a:effectLst/>
                        </a:rPr>
                        <a:t>0511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DeSoto Trail</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Stacy Rivet</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Michelle Keltner</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488-4639</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630717586"/>
                  </a:ext>
                </a:extLst>
              </a:tr>
              <a:tr h="225293">
                <a:tc>
                  <a:txBody>
                    <a:bodyPr/>
                    <a:lstStyle/>
                    <a:p>
                      <a:pPr algn="ctr" fontAlgn="b"/>
                      <a:r>
                        <a:rPr lang="en-US" sz="1000" b="1" u="none" strike="noStrike" dirty="0">
                          <a:effectLst/>
                        </a:rPr>
                        <a:t>0561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Fort Braden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Lisa Hopkins</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Jimbo Jackson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488-9374</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2255990499"/>
                  </a:ext>
                </a:extLst>
              </a:tr>
              <a:tr h="225293">
                <a:tc>
                  <a:txBody>
                    <a:bodyPr/>
                    <a:lstStyle/>
                    <a:p>
                      <a:pPr algn="ctr" fontAlgn="b"/>
                      <a:r>
                        <a:rPr lang="en-US" sz="1000" b="1" u="none" strike="noStrike" dirty="0">
                          <a:effectLst/>
                        </a:rPr>
                        <a:t>0381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Gilchrist</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Rachel Cannady</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Scotty Crowe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487-4310/488-7314</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2274107654"/>
                  </a:ext>
                </a:extLst>
              </a:tr>
              <a:tr h="225293">
                <a:tc>
                  <a:txBody>
                    <a:bodyPr/>
                    <a:lstStyle/>
                    <a:p>
                      <a:pPr algn="ctr" fontAlgn="b"/>
                      <a:r>
                        <a:rPr lang="en-US" sz="1000" b="1" u="none" strike="noStrike" dirty="0">
                          <a:effectLst/>
                        </a:rPr>
                        <a:t>0041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Hartsfield</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Tasha Jackson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Rhonda Blackwell-Flanagan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488-7322</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085461541"/>
                  </a:ext>
                </a:extLst>
              </a:tr>
              <a:tr h="225293">
                <a:tc>
                  <a:txBody>
                    <a:bodyPr/>
                    <a:lstStyle/>
                    <a:p>
                      <a:pPr algn="ctr" fontAlgn="b"/>
                      <a:r>
                        <a:rPr lang="en-US" sz="1000" b="1" u="none" strike="noStrike" dirty="0">
                          <a:effectLst/>
                        </a:rPr>
                        <a:t>1131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Hawks Rise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Violet White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Evy Friend</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487-4733</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586541176"/>
                  </a:ext>
                </a:extLst>
              </a:tr>
              <a:tr h="225293">
                <a:tc>
                  <a:txBody>
                    <a:bodyPr/>
                    <a:lstStyle/>
                    <a:p>
                      <a:pPr algn="ctr" fontAlgn="b"/>
                      <a:r>
                        <a:rPr lang="en-US" sz="1000" b="1" u="none" strike="noStrike" dirty="0">
                          <a:effectLst/>
                        </a:rPr>
                        <a:t>0481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Killearn Lakes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Autumn Mathis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Brenda Wagner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487-9250</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1759977"/>
                  </a:ext>
                </a:extLst>
              </a:tr>
              <a:tr h="225293">
                <a:tc>
                  <a:txBody>
                    <a:bodyPr/>
                    <a:lstStyle/>
                    <a:p>
                      <a:pPr algn="ctr" fontAlgn="b"/>
                      <a:r>
                        <a:rPr lang="en-US" sz="1000" b="1" u="none" strike="noStrike" dirty="0">
                          <a:effectLst/>
                        </a:rPr>
                        <a:t>0421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Moore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Gretchen Scott</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Kerri Anderson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488-2858</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742709139"/>
                  </a:ext>
                </a:extLst>
              </a:tr>
              <a:tr h="225293">
                <a:tc>
                  <a:txBody>
                    <a:bodyPr/>
                    <a:lstStyle/>
                    <a:p>
                      <a:pPr algn="ctr" fontAlgn="b"/>
                      <a:r>
                        <a:rPr lang="en-US" sz="1000" b="1" u="none" strike="noStrike" dirty="0">
                          <a:effectLst/>
                        </a:rPr>
                        <a:t>0171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Oak Ridge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Brenda Carraway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Jasmine Smith</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488-3124</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87419614"/>
                  </a:ext>
                </a:extLst>
              </a:tr>
              <a:tr h="225293">
                <a:tc>
                  <a:txBody>
                    <a:bodyPr/>
                    <a:lstStyle/>
                    <a:p>
                      <a:pPr algn="ctr" fontAlgn="b"/>
                      <a:r>
                        <a:rPr lang="en-US" sz="1000" b="1" u="none" strike="noStrike">
                          <a:effectLst/>
                        </a:rPr>
                        <a:t>0311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Pineview</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Lawanda Harley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Carmen Conner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488-2819</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764966556"/>
                  </a:ext>
                </a:extLst>
              </a:tr>
              <a:tr h="225293">
                <a:tc>
                  <a:txBody>
                    <a:bodyPr/>
                    <a:lstStyle/>
                    <a:p>
                      <a:pPr algn="ctr" fontAlgn="b"/>
                      <a:r>
                        <a:rPr lang="en-US" sz="1000" b="1" u="none" strike="noStrike" dirty="0">
                          <a:effectLst/>
                        </a:rPr>
                        <a:t>0231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Riley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Raisha Goodwin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April Knight</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488-5840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779111507"/>
                  </a:ext>
                </a:extLst>
              </a:tr>
              <a:tr h="225293">
                <a:tc>
                  <a:txBody>
                    <a:bodyPr/>
                    <a:lstStyle/>
                    <a:p>
                      <a:pPr algn="ctr" fontAlgn="b"/>
                      <a:r>
                        <a:rPr lang="en-US" sz="1000" b="1" u="none" strike="noStrike" dirty="0">
                          <a:effectLst/>
                        </a:rPr>
                        <a:t>1171</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Roberts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Teresa Lee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Kim McFarland</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488-0923</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906657153"/>
                  </a:ext>
                </a:extLst>
              </a:tr>
              <a:tr h="225293">
                <a:tc>
                  <a:txBody>
                    <a:bodyPr/>
                    <a:lstStyle/>
                    <a:p>
                      <a:pPr algn="ctr" fontAlgn="b"/>
                      <a:r>
                        <a:rPr lang="en-US" sz="1000" b="1" u="none" strike="noStrike">
                          <a:effectLst/>
                        </a:rPr>
                        <a:t>0091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Ruediger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Sheena Christie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Sally Stephens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488-1074</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520779994"/>
                  </a:ext>
                </a:extLst>
              </a:tr>
              <a:tr h="225293">
                <a:tc>
                  <a:txBody>
                    <a:bodyPr/>
                    <a:lstStyle/>
                    <a:p>
                      <a:pPr algn="ctr" fontAlgn="b"/>
                      <a:r>
                        <a:rPr lang="en-US" sz="1000" b="1" u="none" strike="noStrike">
                          <a:effectLst/>
                        </a:rPr>
                        <a:t>0071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Sabal Palm</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Jenny Robertson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Anicia Robinson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488-0167</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881848406"/>
                  </a:ext>
                </a:extLst>
              </a:tr>
              <a:tr h="225293">
                <a:tc>
                  <a:txBody>
                    <a:bodyPr/>
                    <a:lstStyle/>
                    <a:p>
                      <a:pPr algn="ctr" fontAlgn="b"/>
                      <a:r>
                        <a:rPr lang="en-US" sz="1000" b="1" u="none" strike="noStrike">
                          <a:effectLst/>
                        </a:rPr>
                        <a:t>0431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Sealey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Dylan Hunter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Demetria Clemons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488-5640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1799666455"/>
                  </a:ext>
                </a:extLst>
              </a:tr>
              <a:tr h="225293">
                <a:tc>
                  <a:txBody>
                    <a:bodyPr/>
                    <a:lstStyle/>
                    <a:p>
                      <a:pPr algn="ctr" fontAlgn="b"/>
                      <a:r>
                        <a:rPr lang="en-US" sz="1000" b="1" u="none" strike="noStrike">
                          <a:effectLst/>
                        </a:rPr>
                        <a:t>0501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Springwood</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Shana Green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Sylvia Myers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488-6225</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1114324079"/>
                  </a:ext>
                </a:extLst>
              </a:tr>
              <a:tr h="225293">
                <a:tc>
                  <a:txBody>
                    <a:bodyPr/>
                    <a:lstStyle/>
                    <a:p>
                      <a:pPr algn="ctr" fontAlgn="b"/>
                      <a:r>
                        <a:rPr lang="en-US" sz="1000" b="1" u="none" strike="noStrike">
                          <a:effectLst/>
                        </a:rPr>
                        <a:t>0031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Sullivan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Eleana Lovett</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Michael Bryan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487-1216</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291664962"/>
                  </a:ext>
                </a:extLst>
              </a:tr>
              <a:tr h="225293">
                <a:tc>
                  <a:txBody>
                    <a:bodyPr/>
                    <a:lstStyle/>
                    <a:p>
                      <a:pPr algn="ctr" fontAlgn="b"/>
                      <a:r>
                        <a:rPr lang="en-US" sz="1000" b="1" u="none" strike="noStrike">
                          <a:effectLst/>
                        </a:rPr>
                        <a:t>0131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Woodville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Patricia Julaka</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Lisa Mehr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921-8234</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3340223761"/>
                  </a:ext>
                </a:extLst>
              </a:tr>
            </a:tbl>
          </a:graphicData>
        </a:graphic>
      </p:graphicFrame>
      <p:sp>
        <p:nvSpPr>
          <p:cNvPr id="9" name="Date Placeholder 8"/>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421627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3814" y="1857327"/>
            <a:ext cx="7942650" cy="584775"/>
          </a:xfrm>
          <a:prstGeom prst="rect">
            <a:avLst/>
          </a:prstGeom>
          <a:noFill/>
        </p:spPr>
        <p:txBody>
          <a:bodyPr wrap="square" rtlCol="0">
            <a:spAutoFit/>
          </a:bodyPr>
          <a:lstStyle>
            <a:defPPr>
              <a:defRPr lang="en-US"/>
            </a:defPPr>
            <a:lvl1pPr>
              <a:defRPr sz="2400">
                <a:latin typeface="Georgia"/>
                <a:cs typeface="Georgia"/>
              </a:defRPr>
            </a:lvl1pPr>
          </a:lstStyle>
          <a:p>
            <a:endParaRPr lang="en-US" sz="16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sz="1600" dirty="0">
              <a:latin typeface="Calibri" panose="020F0502020204030204" pitchFamily="34" charset="0"/>
              <a:cs typeface="Calibri" panose="020F0502020204030204" pitchFamily="34" charset="0"/>
            </a:endParaRPr>
          </a:p>
        </p:txBody>
      </p:sp>
      <p:pic>
        <p:nvPicPr>
          <p:cNvPr id="8" name="Picture 7" descr="LCS%20logo%20BFT%202003"/>
          <p:cNvPicPr/>
          <p:nvPr/>
        </p:nvPicPr>
        <p:blipFill>
          <a:blip r:embed="rId3" cstate="print"/>
          <a:srcRect/>
          <a:stretch>
            <a:fillRect/>
          </a:stretch>
        </p:blipFill>
        <p:spPr bwMode="auto">
          <a:xfrm>
            <a:off x="1754818" y="193254"/>
            <a:ext cx="1367164" cy="659003"/>
          </a:xfrm>
          <a:prstGeom prst="rect">
            <a:avLst/>
          </a:prstGeom>
          <a:noFill/>
          <a:ln w="9525">
            <a:noFill/>
            <a:miter lim="800000"/>
            <a:headEnd/>
            <a:tailEnd/>
          </a:ln>
        </p:spPr>
      </p:pic>
      <p:sp>
        <p:nvSpPr>
          <p:cNvPr id="3" name="Date Placeholder 2"/>
          <p:cNvSpPr>
            <a:spLocks noGrp="1"/>
          </p:cNvSpPr>
          <p:nvPr>
            <p:ph type="dt" sz="half" idx="4294967295"/>
          </p:nvPr>
        </p:nvSpPr>
        <p:spPr/>
        <p:txBody>
          <a:bodyPr/>
          <a:lstStyle/>
          <a:p>
            <a:r>
              <a:rPr lang="en-US" smtClean="0"/>
              <a:t>9/17/2019</a:t>
            </a:r>
            <a:endParaRPr lang="en-US"/>
          </a:p>
        </p:txBody>
      </p:sp>
      <p:graphicFrame>
        <p:nvGraphicFramePr>
          <p:cNvPr id="9" name="Table 8"/>
          <p:cNvGraphicFramePr>
            <a:graphicFrameLocks noGrp="1"/>
          </p:cNvGraphicFramePr>
          <p:nvPr>
            <p:extLst/>
          </p:nvPr>
        </p:nvGraphicFramePr>
        <p:xfrm>
          <a:off x="1754819" y="193247"/>
          <a:ext cx="8569053" cy="6163111"/>
        </p:xfrm>
        <a:graphic>
          <a:graphicData uri="http://schemas.openxmlformats.org/drawingml/2006/table">
            <a:tbl>
              <a:tblPr>
                <a:tableStyleId>{5C22544A-7EE6-4342-B048-85BDC9FD1C3A}</a:tableStyleId>
              </a:tblPr>
              <a:tblGrid>
                <a:gridCol w="762978">
                  <a:extLst>
                    <a:ext uri="{9D8B030D-6E8A-4147-A177-3AD203B41FA5}">
                      <a16:colId xmlns:a16="http://schemas.microsoft.com/office/drawing/2014/main" val="2688513397"/>
                    </a:ext>
                  </a:extLst>
                </a:gridCol>
                <a:gridCol w="1942126">
                  <a:extLst>
                    <a:ext uri="{9D8B030D-6E8A-4147-A177-3AD203B41FA5}">
                      <a16:colId xmlns:a16="http://schemas.microsoft.com/office/drawing/2014/main" val="2571357051"/>
                    </a:ext>
                  </a:extLst>
                </a:gridCol>
                <a:gridCol w="2242693">
                  <a:extLst>
                    <a:ext uri="{9D8B030D-6E8A-4147-A177-3AD203B41FA5}">
                      <a16:colId xmlns:a16="http://schemas.microsoft.com/office/drawing/2014/main" val="2738393995"/>
                    </a:ext>
                  </a:extLst>
                </a:gridCol>
                <a:gridCol w="1621328">
                  <a:extLst>
                    <a:ext uri="{9D8B030D-6E8A-4147-A177-3AD203B41FA5}">
                      <a16:colId xmlns:a16="http://schemas.microsoft.com/office/drawing/2014/main" val="3784418787"/>
                    </a:ext>
                  </a:extLst>
                </a:gridCol>
                <a:gridCol w="1999928">
                  <a:extLst>
                    <a:ext uri="{9D8B030D-6E8A-4147-A177-3AD203B41FA5}">
                      <a16:colId xmlns:a16="http://schemas.microsoft.com/office/drawing/2014/main" val="2716324953"/>
                    </a:ext>
                  </a:extLst>
                </a:gridCol>
              </a:tblGrid>
              <a:tr h="322487">
                <a:tc gridSpan="5">
                  <a:txBody>
                    <a:bodyPr/>
                    <a:lstStyle/>
                    <a:p>
                      <a:pPr algn="ctr" fontAlgn="b"/>
                      <a:r>
                        <a:rPr lang="en-US" sz="1000" b="1" u="none" strike="noStrike" dirty="0">
                          <a:effectLst/>
                        </a:rPr>
                        <a:t>Middle Schools</a:t>
                      </a:r>
                      <a:endParaRPr lang="en-US" sz="1000" b="1" i="0" u="none" strike="noStrike" dirty="0">
                        <a:effectLst/>
                        <a:latin typeface="Calibri" panose="020F0502020204030204" pitchFamily="34" charset="0"/>
                      </a:endParaRPr>
                    </a:p>
                  </a:txBody>
                  <a:tcPr marL="6493" marR="6493" marT="649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4137725"/>
                  </a:ext>
                </a:extLst>
              </a:tr>
              <a:tr h="207826">
                <a:tc>
                  <a:txBody>
                    <a:bodyPr/>
                    <a:lstStyle/>
                    <a:p>
                      <a:pPr algn="ctr" fontAlgn="b"/>
                      <a:r>
                        <a:rPr lang="en-US" sz="1000" b="1" u="none" strike="noStrike" dirty="0">
                          <a:effectLst/>
                        </a:rPr>
                        <a:t>0032</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Cobb</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Tara Merlau</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Sarah Hembree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488-3364</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344275097"/>
                  </a:ext>
                </a:extLst>
              </a:tr>
              <a:tr h="207826">
                <a:tc>
                  <a:txBody>
                    <a:bodyPr/>
                    <a:lstStyle/>
                    <a:p>
                      <a:pPr algn="ctr" fontAlgn="b"/>
                      <a:r>
                        <a:rPr lang="en-US" sz="1000" b="1" u="none" strike="noStrike">
                          <a:effectLst/>
                        </a:rPr>
                        <a:t>0531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err="1">
                          <a:effectLst/>
                        </a:rPr>
                        <a:t>Deerlake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Kelii Kirkland</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Steve Mills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922-0990/922-6545</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1499930144"/>
                  </a:ext>
                </a:extLst>
              </a:tr>
              <a:tr h="207826">
                <a:tc>
                  <a:txBody>
                    <a:bodyPr/>
                    <a:lstStyle/>
                    <a:p>
                      <a:pPr algn="ctr" fontAlgn="b"/>
                      <a:r>
                        <a:rPr lang="en-US" sz="1000" b="1" u="none" strike="noStrike">
                          <a:effectLst/>
                        </a:rPr>
                        <a:t>0451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Fairview</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Jackie Forrest</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Rusty Edwards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488-6880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583699026"/>
                  </a:ext>
                </a:extLst>
              </a:tr>
              <a:tr h="207826">
                <a:tc>
                  <a:txBody>
                    <a:bodyPr/>
                    <a:lstStyle/>
                    <a:p>
                      <a:pPr algn="ctr" fontAlgn="b"/>
                      <a:r>
                        <a:rPr lang="en-US" sz="1000" b="1" u="none" strike="noStrike">
                          <a:effectLst/>
                        </a:rPr>
                        <a:t>0222</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Griffin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Cynthia Felix-Pierre</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Zelena O'Banner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617-5353/617-5361</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596584911"/>
                  </a:ext>
                </a:extLst>
              </a:tr>
              <a:tr h="207826">
                <a:tc>
                  <a:txBody>
                    <a:bodyPr/>
                    <a:lstStyle/>
                    <a:p>
                      <a:pPr algn="ctr" fontAlgn="b"/>
                      <a:r>
                        <a:rPr lang="en-US" sz="1000" b="1" u="none" strike="noStrike">
                          <a:effectLst/>
                        </a:rPr>
                        <a:t>1201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err="1">
                          <a:effectLst/>
                        </a:rPr>
                        <a:t>Montford</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Amber Kristian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Lewis Blessing</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412-8900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845526839"/>
                  </a:ext>
                </a:extLst>
              </a:tr>
              <a:tr h="207826">
                <a:tc>
                  <a:txBody>
                    <a:bodyPr/>
                    <a:lstStyle/>
                    <a:p>
                      <a:pPr algn="ctr" fontAlgn="b"/>
                      <a:r>
                        <a:rPr lang="en-US" sz="1000" b="1" u="none" strike="noStrike">
                          <a:effectLst/>
                        </a:rPr>
                        <a:t>0291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Nims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Dana Wiley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Kelvin Norton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617-6161</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951153916"/>
                  </a:ext>
                </a:extLst>
              </a:tr>
              <a:tr h="207826">
                <a:tc>
                  <a:txBody>
                    <a:bodyPr/>
                    <a:lstStyle/>
                    <a:p>
                      <a:pPr algn="ctr" fontAlgn="b"/>
                      <a:r>
                        <a:rPr lang="en-US" sz="1000" b="1" u="none" strike="noStrike">
                          <a:effectLst/>
                        </a:rPr>
                        <a:t>0092</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err="1">
                          <a:effectLst/>
                        </a:rPr>
                        <a:t>Raa</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Lisa Neeley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Christopher Small</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488-6287</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2168495825"/>
                  </a:ext>
                </a:extLst>
              </a:tr>
              <a:tr h="207826">
                <a:tc>
                  <a:txBody>
                    <a:bodyPr/>
                    <a:lstStyle/>
                    <a:p>
                      <a:pPr algn="ctr" fontAlgn="b"/>
                      <a:r>
                        <a:rPr lang="en-US" sz="1000" b="1" u="none" strike="noStrike">
                          <a:effectLst/>
                        </a:rPr>
                        <a:t>1151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Swift Creek</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Michele Meyer</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Sue Rishell</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414-2670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343755048"/>
                  </a:ext>
                </a:extLst>
              </a:tr>
              <a:tr h="207826">
                <a:tc>
                  <a:txBody>
                    <a:bodyPr/>
                    <a:lstStyle/>
                    <a:p>
                      <a:pPr algn="ctr" fontAlgn="b"/>
                      <a:r>
                        <a:rPr lang="en-US" sz="1000" b="1" u="none" strike="noStrike">
                          <a:effectLst/>
                        </a:rPr>
                        <a:t> </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 </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 </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 </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 </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36286729"/>
                  </a:ext>
                </a:extLst>
              </a:tr>
              <a:tr h="322487">
                <a:tc gridSpan="5">
                  <a:txBody>
                    <a:bodyPr/>
                    <a:lstStyle/>
                    <a:p>
                      <a:pPr algn="ctr" fontAlgn="b"/>
                      <a:r>
                        <a:rPr lang="en-US" sz="1000" b="1" u="none" strike="noStrike" dirty="0">
                          <a:effectLst/>
                        </a:rPr>
                        <a:t>High Schools</a:t>
                      </a:r>
                      <a:endParaRPr lang="en-US" sz="1000" b="1" i="0" u="none" strike="noStrike" dirty="0">
                        <a:effectLst/>
                        <a:latin typeface="Calibri" panose="020F0502020204030204" pitchFamily="34" charset="0"/>
                      </a:endParaRPr>
                    </a:p>
                  </a:txBody>
                  <a:tcPr marL="6493" marR="6493" marT="649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4434163"/>
                  </a:ext>
                </a:extLst>
              </a:tr>
              <a:tr h="207826">
                <a:tc>
                  <a:txBody>
                    <a:bodyPr/>
                    <a:lstStyle/>
                    <a:p>
                      <a:pPr algn="ctr" fontAlgn="b"/>
                      <a:r>
                        <a:rPr lang="en-US" sz="1000" b="1" u="none" strike="noStrike">
                          <a:effectLst/>
                        </a:rPr>
                        <a:t>1141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Chiles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Danielle Riddle/Nicola Miller</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Joe Burgess</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488-1756/488-6818 x252</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833067179"/>
                  </a:ext>
                </a:extLst>
              </a:tr>
              <a:tr h="207826">
                <a:tc>
                  <a:txBody>
                    <a:bodyPr/>
                    <a:lstStyle/>
                    <a:p>
                      <a:pPr algn="ctr" fontAlgn="b"/>
                      <a:r>
                        <a:rPr lang="en-US" sz="1000" b="1" u="none" strike="noStrike">
                          <a:effectLst/>
                        </a:rPr>
                        <a:t>0161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Godby</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Samantha Tejada</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Desmond Cole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617-4700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2413341957"/>
                  </a:ext>
                </a:extLst>
              </a:tr>
              <a:tr h="207826">
                <a:tc>
                  <a:txBody>
                    <a:bodyPr/>
                    <a:lstStyle/>
                    <a:p>
                      <a:pPr algn="ctr" fontAlgn="b"/>
                      <a:r>
                        <a:rPr lang="en-US" sz="1000" b="1" u="none" strike="noStrike">
                          <a:effectLst/>
                        </a:rPr>
                        <a:t>0021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Leon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Crystal Smith</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Billy Epting</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617-5720/617-5700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1185975167"/>
                  </a:ext>
                </a:extLst>
              </a:tr>
              <a:tr h="207826">
                <a:tc>
                  <a:txBody>
                    <a:bodyPr/>
                    <a:lstStyle/>
                    <a:p>
                      <a:pPr algn="ctr" fontAlgn="b"/>
                      <a:r>
                        <a:rPr lang="en-US" sz="1000" b="1" u="none" strike="noStrike">
                          <a:effectLst/>
                        </a:rPr>
                        <a:t>1091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Lincoln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Lisa Morris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Allen Burch</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921-2516 x1409/487-2110</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1259838416"/>
                  </a:ext>
                </a:extLst>
              </a:tr>
              <a:tr h="207826">
                <a:tc>
                  <a:txBody>
                    <a:bodyPr/>
                    <a:lstStyle/>
                    <a:p>
                      <a:pPr algn="ctr" fontAlgn="b"/>
                      <a:r>
                        <a:rPr lang="en-US" sz="1000" b="1" u="none" strike="noStrike">
                          <a:effectLst/>
                        </a:rPr>
                        <a:t>0051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Rickards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Dee Anne Jackson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Doug Cook</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414-5007/488-1783</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4105256615"/>
                  </a:ext>
                </a:extLst>
              </a:tr>
              <a:tr h="207826">
                <a:tc>
                  <a:txBody>
                    <a:bodyPr/>
                    <a:lstStyle/>
                    <a:p>
                      <a:pPr algn="ctr" fontAlgn="b"/>
                      <a:r>
                        <a:rPr lang="en-US" sz="1000" b="1" u="none" strike="noStrike">
                          <a:effectLst/>
                        </a:rPr>
                        <a:t>0204</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SAIL</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Vickie Reeves</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Tiffany Thomas-Williams</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488-2468/922-8482</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1541247166"/>
                  </a:ext>
                </a:extLst>
              </a:tr>
              <a:tr h="322487">
                <a:tc gridSpan="5">
                  <a:txBody>
                    <a:bodyPr/>
                    <a:lstStyle/>
                    <a:p>
                      <a:pPr algn="ctr" fontAlgn="b"/>
                      <a:r>
                        <a:rPr lang="en-US" sz="1000" b="1" u="none" strike="noStrike" dirty="0">
                          <a:effectLst/>
                        </a:rPr>
                        <a:t>Special Schools</a:t>
                      </a:r>
                      <a:endParaRPr lang="en-US" sz="1000" b="1" i="0" u="none" strike="noStrike" dirty="0">
                        <a:effectLst/>
                        <a:latin typeface="Calibri" panose="020F0502020204030204" pitchFamily="34" charset="0"/>
                      </a:endParaRPr>
                    </a:p>
                  </a:txBody>
                  <a:tcPr marL="6493" marR="6493" marT="649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971584"/>
                  </a:ext>
                </a:extLst>
              </a:tr>
              <a:tr h="207826">
                <a:tc>
                  <a:txBody>
                    <a:bodyPr/>
                    <a:lstStyle/>
                    <a:p>
                      <a:pPr algn="ctr" fontAlgn="b"/>
                      <a:r>
                        <a:rPr lang="en-US" sz="1000" b="1" u="none" strike="noStrike">
                          <a:effectLst/>
                        </a:rPr>
                        <a:t>0411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Everhart</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Bennie Donaldson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Jane Floyd Bullen</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488-5785</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479840086"/>
                  </a:ext>
                </a:extLst>
              </a:tr>
              <a:tr h="207826">
                <a:tc>
                  <a:txBody>
                    <a:bodyPr/>
                    <a:lstStyle/>
                    <a:p>
                      <a:pPr algn="ctr" fontAlgn="b"/>
                      <a:r>
                        <a:rPr lang="en-US" sz="1000" b="1" u="none" strike="noStrike">
                          <a:effectLst/>
                        </a:rPr>
                        <a:t>7004</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Virtual School</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Freda Jackson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Jessica Lowe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561-8376/561-8366</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987505903"/>
                  </a:ext>
                </a:extLst>
              </a:tr>
              <a:tr h="207826">
                <a:tc>
                  <a:txBody>
                    <a:bodyPr/>
                    <a:lstStyle/>
                    <a:p>
                      <a:pPr algn="ctr" fontAlgn="b"/>
                      <a:r>
                        <a:rPr lang="en-US" sz="1000" b="1" u="none" strike="noStrike">
                          <a:effectLst/>
                        </a:rPr>
                        <a:t>0452</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Heritage Trails Community School</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Regina Johnson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Amy Alvis</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488-8927</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2652092377"/>
                  </a:ext>
                </a:extLst>
              </a:tr>
              <a:tr h="207826">
                <a:tc>
                  <a:txBody>
                    <a:bodyPr/>
                    <a:lstStyle/>
                    <a:p>
                      <a:pPr algn="ctr" fontAlgn="b"/>
                      <a:r>
                        <a:rPr lang="en-US" sz="1000" b="1" u="none" strike="noStrike">
                          <a:effectLst/>
                        </a:rPr>
                        <a:t>0191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Second Chance at Ghazvini</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Renae Brown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Genae Crump</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488-2087</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431828490"/>
                  </a:ext>
                </a:extLst>
              </a:tr>
              <a:tr h="207826">
                <a:tc>
                  <a:txBody>
                    <a:bodyPr/>
                    <a:lstStyle/>
                    <a:p>
                      <a:pPr algn="ctr" fontAlgn="b"/>
                      <a:r>
                        <a:rPr lang="en-US" sz="1000" b="1" u="none" strike="noStrike">
                          <a:effectLst/>
                        </a:rPr>
                        <a:t>1502</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Juvenile Detention Center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Renae Brown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Genae Crump</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488-7672/488-2087</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363317871"/>
                  </a:ext>
                </a:extLst>
              </a:tr>
              <a:tr h="207826">
                <a:tc>
                  <a:txBody>
                    <a:bodyPr/>
                    <a:lstStyle/>
                    <a:p>
                      <a:pPr algn="ctr" fontAlgn="b"/>
                      <a:r>
                        <a:rPr lang="en-US" sz="1000" b="1" u="none" strike="noStrike">
                          <a:effectLst/>
                        </a:rPr>
                        <a:t>1211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Success Academy at Ghazvini</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Renae Brown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Jessica Lowe</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488-2087</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2291262093"/>
                  </a:ext>
                </a:extLst>
              </a:tr>
              <a:tr h="207826">
                <a:tc>
                  <a:txBody>
                    <a:bodyPr/>
                    <a:lstStyle/>
                    <a:p>
                      <a:pPr algn="ctr" fontAlgn="b"/>
                      <a:r>
                        <a:rPr lang="en-US" sz="1000" b="1" u="none" strike="noStrike">
                          <a:effectLst/>
                        </a:rPr>
                        <a:t>9003</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Adult Education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Cameron Walker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Regina Browning</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717-2023/717-2020</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1890932333"/>
                  </a:ext>
                </a:extLst>
              </a:tr>
              <a:tr h="207826">
                <a:tc>
                  <a:txBody>
                    <a:bodyPr/>
                    <a:lstStyle/>
                    <a:p>
                      <a:pPr algn="ctr" fontAlgn="b"/>
                      <a:r>
                        <a:rPr lang="en-US" sz="1000" b="1" u="none" strike="noStrike">
                          <a:effectLst/>
                        </a:rPr>
                        <a:t>0361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Lively Technical Center</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Matt Zadra</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Shelly Bell</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487-7413</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632543631"/>
                  </a:ext>
                </a:extLst>
              </a:tr>
              <a:tr h="207826">
                <a:tc>
                  <a:txBody>
                    <a:bodyPr/>
                    <a:lstStyle/>
                    <a:p>
                      <a:pPr algn="ctr" fontAlgn="b"/>
                      <a:r>
                        <a:rPr lang="en-US" sz="1000" b="1" u="none" strike="noStrike">
                          <a:effectLst/>
                        </a:rPr>
                        <a:t>9006</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Pre-K</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Allison Halpin</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Brooke Brunner</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487-7296</a:t>
                      </a:r>
                      <a:endParaRPr lang="en-US" sz="1000" b="1" i="0" u="none" strike="noStrike">
                        <a:effectLst/>
                        <a:latin typeface="Calibri" panose="020F0502020204030204" pitchFamily="34" charset="0"/>
                      </a:endParaRPr>
                    </a:p>
                  </a:txBody>
                  <a:tcPr marL="6493" marR="6493" marT="6493" marB="0" anchor="b"/>
                </a:tc>
                <a:extLst>
                  <a:ext uri="{0D108BD9-81ED-4DB2-BD59-A6C34878D82A}">
                    <a16:rowId xmlns:a16="http://schemas.microsoft.com/office/drawing/2014/main" val="3054748716"/>
                  </a:ext>
                </a:extLst>
              </a:tr>
              <a:tr h="207826">
                <a:tc>
                  <a:txBody>
                    <a:bodyPr/>
                    <a:lstStyle/>
                    <a:p>
                      <a:pPr algn="ctr" fontAlgn="b"/>
                      <a:r>
                        <a:rPr lang="en-US" sz="1000" b="1" u="none" strike="noStrike">
                          <a:effectLst/>
                        </a:rPr>
                        <a:t>9391</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FDLRS</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a:effectLst/>
                        </a:rPr>
                        <a:t>Vicki Young</a:t>
                      </a:r>
                      <a:endParaRPr lang="en-US" sz="1000" b="1" i="0" u="none" strike="noStrike">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Eydie Tricquet</a:t>
                      </a:r>
                      <a:endParaRPr lang="en-US" sz="1000" b="1" i="0" u="none" strike="noStrike" dirty="0">
                        <a:effectLst/>
                        <a:latin typeface="Calibri" panose="020F0502020204030204" pitchFamily="34" charset="0"/>
                      </a:endParaRPr>
                    </a:p>
                  </a:txBody>
                  <a:tcPr marL="6493" marR="6493" marT="6493" marB="0" anchor="b"/>
                </a:tc>
                <a:tc>
                  <a:txBody>
                    <a:bodyPr/>
                    <a:lstStyle/>
                    <a:p>
                      <a:pPr algn="ctr" fontAlgn="b"/>
                      <a:r>
                        <a:rPr lang="en-US" sz="1000" b="1" u="none" strike="noStrike" dirty="0">
                          <a:effectLst/>
                        </a:rPr>
                        <a:t>561-6551</a:t>
                      </a:r>
                      <a:endParaRPr lang="en-US" sz="1000" b="1" i="0" u="none" strike="noStrike" dirty="0">
                        <a:effectLst/>
                        <a:latin typeface="Calibri" panose="020F0502020204030204" pitchFamily="34" charset="0"/>
                      </a:endParaRPr>
                    </a:p>
                  </a:txBody>
                  <a:tcPr marL="6493" marR="6493" marT="6493" marB="0" anchor="b"/>
                </a:tc>
                <a:extLst>
                  <a:ext uri="{0D108BD9-81ED-4DB2-BD59-A6C34878D82A}">
                    <a16:rowId xmlns:a16="http://schemas.microsoft.com/office/drawing/2014/main" val="4236996105"/>
                  </a:ext>
                </a:extLst>
              </a:tr>
            </a:tbl>
          </a:graphicData>
        </a:graphic>
      </p:graphicFrame>
    </p:spTree>
    <p:extLst>
      <p:ext uri="{BB962C8B-B14F-4D97-AF65-F5344CB8AC3E}">
        <p14:creationId xmlns:p14="http://schemas.microsoft.com/office/powerpoint/2010/main" val="258158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7708" y="1088095"/>
            <a:ext cx="8198630" cy="1815882"/>
          </a:xfrm>
          <a:prstGeom prst="rect">
            <a:avLst/>
          </a:prstGeom>
          <a:noFill/>
        </p:spPr>
        <p:txBody>
          <a:bodyPr wrap="square" rtlCol="0">
            <a:spAutoFit/>
          </a:bodyPr>
          <a:lstStyle>
            <a:defPPr>
              <a:defRPr lang="en-US"/>
            </a:defPPr>
            <a:lvl1pPr>
              <a:defRPr sz="3800" b="1">
                <a:solidFill>
                  <a:srgbClr val="8F0127"/>
                </a:solidFill>
                <a:latin typeface="Georgia"/>
                <a:cs typeface="Georgia"/>
              </a:defRPr>
            </a:lvl1pPr>
          </a:lstStyle>
          <a:p>
            <a:pPr algn="ctr"/>
            <a:r>
              <a:rPr lang="en-US" sz="3200" dirty="0">
                <a:solidFill>
                  <a:schemeClr val="accent5">
                    <a:lumMod val="50000"/>
                  </a:schemeClr>
                </a:solidFill>
                <a:latin typeface="Calibri" panose="020F0502020204030204" pitchFamily="34" charset="0"/>
                <a:cs typeface="Calibri" panose="020F0502020204030204" pitchFamily="34" charset="0"/>
              </a:rPr>
              <a:t>Purchasing Department Contact Information</a:t>
            </a:r>
          </a:p>
          <a:p>
            <a:pPr algn="ctr"/>
            <a:r>
              <a:rPr lang="en-US" sz="1600" dirty="0">
                <a:solidFill>
                  <a:schemeClr val="accent5">
                    <a:lumMod val="50000"/>
                  </a:schemeClr>
                </a:solidFill>
                <a:latin typeface="+mn-lt"/>
              </a:rPr>
              <a:t>3397 West </a:t>
            </a:r>
            <a:r>
              <a:rPr lang="en-US" sz="1600" dirty="0" err="1">
                <a:solidFill>
                  <a:schemeClr val="accent5">
                    <a:lumMod val="50000"/>
                  </a:schemeClr>
                </a:solidFill>
                <a:latin typeface="+mn-lt"/>
              </a:rPr>
              <a:t>Tharpe</a:t>
            </a:r>
            <a:r>
              <a:rPr lang="en-US" sz="1600" dirty="0">
                <a:solidFill>
                  <a:schemeClr val="accent5">
                    <a:lumMod val="50000"/>
                  </a:schemeClr>
                </a:solidFill>
                <a:latin typeface="+mn-lt"/>
              </a:rPr>
              <a:t> Street, </a:t>
            </a:r>
            <a:br>
              <a:rPr lang="en-US" sz="1600" dirty="0">
                <a:solidFill>
                  <a:schemeClr val="accent5">
                    <a:lumMod val="50000"/>
                  </a:schemeClr>
                </a:solidFill>
                <a:latin typeface="+mn-lt"/>
              </a:rPr>
            </a:br>
            <a:r>
              <a:rPr lang="en-US" sz="1600" dirty="0">
                <a:solidFill>
                  <a:schemeClr val="accent5">
                    <a:lumMod val="50000"/>
                  </a:schemeClr>
                </a:solidFill>
                <a:latin typeface="+mn-lt"/>
              </a:rPr>
              <a:t>Tallahassee, FL  32303</a:t>
            </a:r>
          </a:p>
          <a:p>
            <a:pPr algn="ctr"/>
            <a:r>
              <a:rPr lang="en-US" sz="1600" dirty="0">
                <a:solidFill>
                  <a:schemeClr val="accent5">
                    <a:lumMod val="50000"/>
                  </a:schemeClr>
                </a:solidFill>
                <a:latin typeface="+mn-lt"/>
              </a:rPr>
              <a:t>Phone: 850.488.1206</a:t>
            </a:r>
          </a:p>
          <a:p>
            <a:pPr algn="ctr"/>
            <a:r>
              <a:rPr lang="en-US" sz="1600" dirty="0">
                <a:solidFill>
                  <a:schemeClr val="accent5">
                    <a:lumMod val="50000"/>
                  </a:schemeClr>
                </a:solidFill>
                <a:latin typeface="+mn-lt"/>
              </a:rPr>
              <a:t>Fax: 850.488.3807</a:t>
            </a:r>
          </a:p>
          <a:p>
            <a:pPr algn="ctr"/>
            <a:r>
              <a:rPr lang="en-US" sz="1600" dirty="0"/>
              <a:t> </a:t>
            </a:r>
            <a:r>
              <a:rPr lang="en-US" sz="1600" u="sng" dirty="0">
                <a:latin typeface="+mn-lt"/>
                <a:hlinkClick r:id="rId3"/>
              </a:rPr>
              <a:t>www.leonschools.net/Domain/195</a:t>
            </a:r>
            <a:r>
              <a:rPr lang="en-US" sz="1600" u="sng" dirty="0">
                <a:latin typeface="+mn-lt"/>
              </a:rPr>
              <a:t> </a:t>
            </a:r>
            <a:endParaRPr lang="en-US" sz="1600" dirty="0">
              <a:solidFill>
                <a:schemeClr val="accent5">
                  <a:lumMod val="50000"/>
                </a:schemeClr>
              </a:solidFill>
              <a:latin typeface="+mn-lt"/>
              <a:cs typeface="Calibri" panose="020F0502020204030204" pitchFamily="34" charset="0"/>
            </a:endParaRPr>
          </a:p>
        </p:txBody>
      </p:sp>
      <p:sp>
        <p:nvSpPr>
          <p:cNvPr id="5" name="TextBox 4"/>
          <p:cNvSpPr txBox="1"/>
          <p:nvPr/>
        </p:nvSpPr>
        <p:spPr>
          <a:xfrm>
            <a:off x="2055846" y="3150198"/>
            <a:ext cx="8320493" cy="3600986"/>
          </a:xfrm>
          <a:prstGeom prst="rect">
            <a:avLst/>
          </a:prstGeom>
          <a:noFill/>
        </p:spPr>
        <p:txBody>
          <a:bodyPr wrap="square" rtlCol="0">
            <a:spAutoFit/>
          </a:bodyPr>
          <a:lstStyle>
            <a:defPPr>
              <a:defRPr lang="en-US"/>
            </a:defPPr>
            <a:lvl1pPr>
              <a:defRPr sz="2400">
                <a:latin typeface="Georgia"/>
                <a:cs typeface="Georgia"/>
              </a:defRPr>
            </a:lvl1pPr>
          </a:lstStyle>
          <a:p>
            <a:pPr marL="342900" indent="-342900">
              <a:buFont typeface="Wingdings" panose="05000000000000000000" pitchFamily="2" charset="2"/>
              <a:buChar char="q"/>
            </a:pPr>
            <a:r>
              <a:rPr lang="en-US" sz="2000" b="1" dirty="0">
                <a:solidFill>
                  <a:schemeClr val="accent5">
                    <a:lumMod val="50000"/>
                  </a:schemeClr>
                </a:solidFill>
                <a:latin typeface="Calibri" panose="020F0502020204030204" pitchFamily="34" charset="0"/>
                <a:cs typeface="Calibri" panose="020F0502020204030204" pitchFamily="34" charset="0"/>
              </a:rPr>
              <a:t>June Kail </a:t>
            </a:r>
            <a:r>
              <a:rPr lang="en-US" sz="2000" b="1" dirty="0">
                <a:latin typeface="Calibri" panose="020F0502020204030204" pitchFamily="34" charset="0"/>
                <a:cs typeface="Calibri" panose="020F0502020204030204" pitchFamily="34" charset="0"/>
              </a:rPr>
              <a:t>, Purchasing Director</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hlinkClick r:id="rId4"/>
              </a:rPr>
              <a:t>kailj@leonschools.net</a:t>
            </a:r>
            <a:r>
              <a:rPr lang="en-US" sz="20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en-US" sz="2000" b="1" dirty="0">
                <a:solidFill>
                  <a:schemeClr val="accent5">
                    <a:lumMod val="50000"/>
                  </a:schemeClr>
                </a:solidFill>
                <a:latin typeface="Calibri" panose="020F0502020204030204" pitchFamily="34" charset="0"/>
                <a:cs typeface="Calibri" panose="020F0502020204030204" pitchFamily="34" charset="0"/>
              </a:rPr>
              <a:t>Martharine Jones</a:t>
            </a:r>
            <a:r>
              <a:rPr lang="en-US" sz="2000" b="1" dirty="0">
                <a:latin typeface="Calibri" panose="020F0502020204030204" pitchFamily="34" charset="0"/>
                <a:cs typeface="Calibri" panose="020F0502020204030204" pitchFamily="34" charset="0"/>
              </a:rPr>
              <a:t>, Executive Secretary</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hlinkClick r:id="rId5"/>
              </a:rPr>
              <a:t>jonesm@leonschools.net</a:t>
            </a:r>
            <a:r>
              <a:rPr lang="en-US" sz="20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en-US" sz="2000" b="1" dirty="0">
                <a:solidFill>
                  <a:schemeClr val="accent5">
                    <a:lumMod val="50000"/>
                  </a:schemeClr>
                </a:solidFill>
                <a:latin typeface="Calibri" panose="020F0502020204030204" pitchFamily="34" charset="0"/>
                <a:cs typeface="Calibri" panose="020F0502020204030204" pitchFamily="34" charset="0"/>
              </a:rPr>
              <a:t>Jackie Mitchell</a:t>
            </a:r>
            <a:r>
              <a:rPr lang="en-US" sz="2000" b="1" dirty="0">
                <a:latin typeface="Calibri" panose="020F0502020204030204" pitchFamily="34" charset="0"/>
                <a:cs typeface="Calibri" panose="020F0502020204030204" pitchFamily="34" charset="0"/>
              </a:rPr>
              <a:t>, Coordinator </a:t>
            </a:r>
            <a:r>
              <a:rPr lang="en-US" sz="2000" b="1" dirty="0" err="1">
                <a:latin typeface="Calibri" panose="020F0502020204030204" pitchFamily="34" charset="0"/>
                <a:cs typeface="Calibri" panose="020F0502020204030204" pitchFamily="34" charset="0"/>
              </a:rPr>
              <a:t>PCard</a:t>
            </a:r>
            <a:r>
              <a:rPr lang="en-US" sz="2000" b="1" dirty="0">
                <a:latin typeface="Calibri" panose="020F0502020204030204" pitchFamily="34" charset="0"/>
                <a:cs typeface="Calibri" panose="020F0502020204030204" pitchFamily="34" charset="0"/>
              </a:rPr>
              <a:t> Program </a:t>
            </a:r>
            <a:r>
              <a:rPr lang="en-US" sz="2000" u="sng" dirty="0">
                <a:latin typeface="Calibri" panose="020F0502020204030204" pitchFamily="34" charset="0"/>
                <a:cs typeface="Calibri" panose="020F0502020204030204" pitchFamily="34" charset="0"/>
                <a:hlinkClick r:id="rId6"/>
              </a:rPr>
              <a:t>mitchellj@leonschools.net</a:t>
            </a:r>
            <a:endParaRPr lang="en-US" sz="2000" u="sng"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b="1" dirty="0">
                <a:solidFill>
                  <a:schemeClr val="accent5">
                    <a:lumMod val="50000"/>
                  </a:schemeClr>
                </a:solidFill>
                <a:latin typeface="Calibri" panose="020F0502020204030204" pitchFamily="34" charset="0"/>
                <a:cs typeface="Calibri" panose="020F0502020204030204" pitchFamily="34" charset="0"/>
              </a:rPr>
              <a:t>Taneka Forbes</a:t>
            </a:r>
            <a:r>
              <a:rPr lang="en-US" sz="2000" b="1" dirty="0">
                <a:latin typeface="Calibri" panose="020F0502020204030204" pitchFamily="34" charset="0"/>
                <a:cs typeface="Calibri" panose="020F0502020204030204" pitchFamily="34" charset="0"/>
              </a:rPr>
              <a:t>, Purchasing Agent II</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hlinkClick r:id="rId7"/>
              </a:rPr>
              <a:t>forbest@leonschools.net</a:t>
            </a:r>
            <a:r>
              <a:rPr lang="en-US" sz="20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en-US" sz="2000" b="1" dirty="0">
                <a:solidFill>
                  <a:schemeClr val="accent5">
                    <a:lumMod val="50000"/>
                  </a:schemeClr>
                </a:solidFill>
                <a:latin typeface="Calibri" panose="020F0502020204030204" pitchFamily="34" charset="0"/>
                <a:cs typeface="Calibri" panose="020F0502020204030204" pitchFamily="34" charset="0"/>
              </a:rPr>
              <a:t>Nancy Scott</a:t>
            </a:r>
            <a:r>
              <a:rPr lang="en-US" sz="2000" b="1" dirty="0">
                <a:latin typeface="Calibri" panose="020F0502020204030204" pitchFamily="34" charset="0"/>
                <a:cs typeface="Calibri" panose="020F0502020204030204" pitchFamily="34" charset="0"/>
              </a:rPr>
              <a:t>, Purchasing Agent II</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hlinkClick r:id="rId8"/>
              </a:rPr>
              <a:t>scottn@leonschools.net</a:t>
            </a:r>
            <a:r>
              <a:rPr lang="en-US" sz="20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en-US" sz="2000" b="1" dirty="0">
                <a:solidFill>
                  <a:schemeClr val="accent5">
                    <a:lumMod val="50000"/>
                  </a:schemeClr>
                </a:solidFill>
                <a:latin typeface="Calibri" panose="020F0502020204030204" pitchFamily="34" charset="0"/>
                <a:cs typeface="Calibri" panose="020F0502020204030204" pitchFamily="34" charset="0"/>
              </a:rPr>
              <a:t>Michelle Castaneda</a:t>
            </a:r>
            <a:r>
              <a:rPr lang="en-US" sz="2000" b="1" dirty="0">
                <a:latin typeface="Calibri" panose="020F0502020204030204" pitchFamily="34" charset="0"/>
                <a:cs typeface="Calibri" panose="020F0502020204030204" pitchFamily="34" charset="0"/>
              </a:rPr>
              <a:t>, Purchasing Specialist </a:t>
            </a:r>
            <a:r>
              <a:rPr lang="en-US" sz="2000" u="sng" dirty="0">
                <a:latin typeface="Calibri" panose="020F0502020204030204" pitchFamily="34" charset="0"/>
                <a:cs typeface="Calibri" panose="020F0502020204030204" pitchFamily="34" charset="0"/>
                <a:hlinkClick r:id="rId9"/>
              </a:rPr>
              <a:t>castanedaa@leonschools.net</a:t>
            </a:r>
            <a:r>
              <a:rPr lang="en-US" sz="2000" u="sng"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en-US" sz="2000" b="1" dirty="0">
                <a:solidFill>
                  <a:schemeClr val="accent5">
                    <a:lumMod val="50000"/>
                  </a:schemeClr>
                </a:solidFill>
                <a:latin typeface="Calibri" panose="020F0502020204030204" pitchFamily="34" charset="0"/>
                <a:cs typeface="Calibri" panose="020F0502020204030204" pitchFamily="34" charset="0"/>
              </a:rPr>
              <a:t>Robert Slappey</a:t>
            </a:r>
            <a:r>
              <a:rPr lang="en-US" sz="2000" b="1" dirty="0">
                <a:latin typeface="Calibri" panose="020F0502020204030204" pitchFamily="34" charset="0"/>
                <a:cs typeface="Calibri" panose="020F0502020204030204" pitchFamily="34" charset="0"/>
              </a:rPr>
              <a:t>, Secretary</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hlinkClick r:id="rId10"/>
              </a:rPr>
              <a:t>slappeyr@leonschools.net</a:t>
            </a:r>
            <a:r>
              <a:rPr lang="en-US" sz="20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lvl="0"/>
            <a:r>
              <a:rPr lang="en-US" b="1" dirty="0">
                <a:solidFill>
                  <a:schemeClr val="accent5">
                    <a:lumMod val="50000"/>
                  </a:schemeClr>
                </a:solidFill>
                <a:latin typeface="+mn-lt"/>
              </a:rPr>
              <a:t>We appreciate your interest in doing business with the Leon County School Board and  look forward to working with you.</a:t>
            </a:r>
            <a:endParaRPr lang="en-US" b="1" dirty="0">
              <a:solidFill>
                <a:schemeClr val="accent5">
                  <a:lumMod val="50000"/>
                </a:schemeClr>
              </a:solidFill>
              <a:latin typeface="+mn-lt"/>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pic>
        <p:nvPicPr>
          <p:cNvPr id="8" name="Picture 7" descr="LCS%20logo%20BFT%202003"/>
          <p:cNvPicPr/>
          <p:nvPr/>
        </p:nvPicPr>
        <p:blipFill>
          <a:blip r:embed="rId11" cstate="print"/>
          <a:srcRect/>
          <a:stretch>
            <a:fillRect/>
          </a:stretch>
        </p:blipFill>
        <p:spPr bwMode="auto">
          <a:xfrm>
            <a:off x="1754818" y="193254"/>
            <a:ext cx="1367164" cy="659003"/>
          </a:xfrm>
          <a:prstGeom prst="rect">
            <a:avLst/>
          </a:prstGeom>
          <a:noFill/>
          <a:ln w="9525">
            <a:noFill/>
            <a:miter lim="800000"/>
            <a:headEnd/>
            <a:tailEnd/>
          </a:ln>
        </p:spPr>
      </p:pic>
      <p:sp>
        <p:nvSpPr>
          <p:cNvPr id="2" name="Date Placeholder 1"/>
          <p:cNvSpPr>
            <a:spLocks noGrp="1"/>
          </p:cNvSpPr>
          <p:nvPr>
            <p:ph type="dt" sz="half" idx="4294967295"/>
          </p:nvPr>
        </p:nvSpPr>
        <p:spPr/>
        <p:txBody>
          <a:bodyPr/>
          <a:lstStyle/>
          <a:p>
            <a:r>
              <a:rPr lang="en-US" smtClean="0"/>
              <a:t>9/17/2019</a:t>
            </a:r>
            <a:endParaRPr lang="en-US"/>
          </a:p>
        </p:txBody>
      </p:sp>
    </p:spTree>
    <p:extLst>
      <p:ext uri="{BB962C8B-B14F-4D97-AF65-F5344CB8AC3E}">
        <p14:creationId xmlns:p14="http://schemas.microsoft.com/office/powerpoint/2010/main" val="1822112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235700" y="2116667"/>
            <a:ext cx="5956300" cy="2032125"/>
          </a:xfrm>
        </p:spPr>
        <p:txBody>
          <a:bodyPr/>
          <a:lstStyle/>
          <a:p>
            <a:r>
              <a:rPr lang="en-US" sz="4400" dirty="0" smtClean="0"/>
              <a:t>Please Welcome Our Wonderful Superintendent             </a:t>
            </a:r>
            <a:br>
              <a:rPr lang="en-US" sz="4400" dirty="0" smtClean="0"/>
            </a:br>
            <a:r>
              <a:rPr lang="en-US" sz="4400" dirty="0" smtClean="0"/>
              <a:t>Leon County School Board</a:t>
            </a:r>
            <a:endParaRPr lang="en-US" sz="4400" dirty="0"/>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3339448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177922" y="0"/>
            <a:ext cx="4247567" cy="6371351"/>
          </a:xfr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sz="6600" dirty="0"/>
              <a:t>Rocky Hanna</a:t>
            </a:r>
            <a:r>
              <a:rPr lang="en-US" sz="4800" dirty="0"/>
              <a:t/>
            </a:r>
            <a:br>
              <a:rPr lang="en-US" sz="4800" dirty="0"/>
            </a:br>
            <a:endParaRPr lang="en-US" sz="52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5200" dirty="0" smtClean="0"/>
              <a:t>Superintendent</a:t>
            </a:r>
            <a:endParaRPr lang="en-US" sz="52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2387333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177922" y="7080"/>
            <a:ext cx="4247567" cy="6357191"/>
          </a:xfr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sz="5400" dirty="0" smtClean="0"/>
              <a:t>Rosanne </a:t>
            </a:r>
            <a:r>
              <a:rPr lang="en-US" sz="5400" dirty="0" smtClean="0"/>
              <a:t>Wood</a:t>
            </a:r>
            <a:endParaRPr lang="en-US" sz="54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4800" dirty="0" smtClean="0"/>
              <a:t>District 2 (Chair)</a:t>
            </a:r>
            <a:endParaRPr lang="en-US" sz="48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2796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177922" y="0"/>
            <a:ext cx="4247567" cy="6371350"/>
          </a:xfr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sz="5400" dirty="0"/>
              <a:t>DeeDee Rasmussen</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3900" dirty="0" smtClean="0"/>
              <a:t>District 4 (Vice Chair)</a:t>
            </a:r>
            <a:endParaRPr lang="en-US" sz="39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2047347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162204" y="0"/>
            <a:ext cx="4148051" cy="6371351"/>
          </a:xfr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sz="5400" dirty="0" smtClean="0"/>
              <a:t>Georgia “Joy” Bowen</a:t>
            </a:r>
            <a:endParaRPr lang="en-US" sz="54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4800" dirty="0" smtClean="0"/>
              <a:t>District 5</a:t>
            </a:r>
            <a:endParaRPr lang="en-US" sz="48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775511" y="180784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060" y="115542"/>
            <a:ext cx="6641900" cy="1124345"/>
          </a:xfrm>
        </p:spPr>
        <p:txBody>
          <a:bodyPr/>
          <a:lstStyle/>
          <a:p>
            <a:r>
              <a:rPr lang="en-US" dirty="0" smtClean="0"/>
              <a:t>Agenda</a:t>
            </a:r>
            <a:endParaRPr lang="en-US" dirty="0"/>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29250" y="1355430"/>
            <a:ext cx="5472000" cy="5070506"/>
          </a:xfrm>
        </p:spPr>
        <p:txBody>
          <a:bodyPr/>
          <a:lstStyle/>
          <a:p>
            <a:r>
              <a:rPr lang="en-US" b="1" dirty="0" smtClean="0"/>
              <a:t>Welcome</a:t>
            </a:r>
          </a:p>
          <a:p>
            <a:r>
              <a:rPr lang="en-US" b="1" dirty="0" smtClean="0"/>
              <a:t>Our Mission</a:t>
            </a:r>
          </a:p>
          <a:p>
            <a:r>
              <a:rPr lang="en-US" b="1" dirty="0" smtClean="0"/>
              <a:t>Policies &amp; Procedures</a:t>
            </a:r>
          </a:p>
          <a:p>
            <a:r>
              <a:rPr lang="en-US" b="1" dirty="0" smtClean="0"/>
              <a:t>Presenters</a:t>
            </a:r>
          </a:p>
          <a:p>
            <a:pPr lvl="1"/>
            <a:r>
              <a:rPr lang="en-US" dirty="0" smtClean="0"/>
              <a:t>Danny Albritton, Director, Facility and Construction</a:t>
            </a:r>
          </a:p>
          <a:p>
            <a:pPr lvl="1"/>
            <a:r>
              <a:rPr lang="en-US" dirty="0" smtClean="0"/>
              <a:t>Alan Rodgers, Operations Department Manager</a:t>
            </a:r>
          </a:p>
          <a:p>
            <a:pPr lvl="1"/>
            <a:r>
              <a:rPr lang="en-US" dirty="0" smtClean="0"/>
              <a:t>Dr. Michael R. Moore, Director, Property Management</a:t>
            </a:r>
          </a:p>
          <a:p>
            <a:pPr lvl="1"/>
            <a:r>
              <a:rPr lang="en-US" dirty="0" smtClean="0"/>
              <a:t>June Kail, Director, Purchasing Department</a:t>
            </a:r>
          </a:p>
          <a:p>
            <a:r>
              <a:rPr lang="en-US" b="1" dirty="0" smtClean="0"/>
              <a:t>Superintendent of Leon County Schools</a:t>
            </a:r>
          </a:p>
          <a:p>
            <a:pPr lvl="1"/>
            <a:r>
              <a:rPr lang="en-US" dirty="0" smtClean="0"/>
              <a:t>Rocky Hanna</a:t>
            </a:r>
            <a:endParaRPr lang="en-US" dirty="0"/>
          </a:p>
          <a:p>
            <a:r>
              <a:rPr lang="en-US" b="1" dirty="0" smtClean="0"/>
              <a:t>Board Members</a:t>
            </a:r>
          </a:p>
          <a:p>
            <a:pPr lvl="1"/>
            <a:r>
              <a:rPr lang="en-US" dirty="0" smtClean="0"/>
              <a:t>Rosanne Wood, District 2 (Chair)</a:t>
            </a:r>
          </a:p>
          <a:p>
            <a:pPr lvl="1"/>
            <a:r>
              <a:rPr lang="en-US" dirty="0" smtClean="0"/>
              <a:t>DeeDee Rasmussen, District 4 (Vice Chair)</a:t>
            </a:r>
          </a:p>
          <a:p>
            <a:pPr lvl="1"/>
            <a:r>
              <a:rPr lang="en-US" dirty="0" smtClean="0"/>
              <a:t>Georgia “Joy” Bowen, District 5</a:t>
            </a:r>
          </a:p>
          <a:p>
            <a:pPr lvl="1"/>
            <a:r>
              <a:rPr lang="en-US" dirty="0"/>
              <a:t>Darryl Jones, District </a:t>
            </a:r>
            <a:r>
              <a:rPr lang="en-US" dirty="0" smtClean="0"/>
              <a:t>3</a:t>
            </a:r>
          </a:p>
          <a:p>
            <a:pPr lvl="1"/>
            <a:r>
              <a:rPr lang="en-US" dirty="0"/>
              <a:t>Alvia Striplin, District </a:t>
            </a:r>
            <a:r>
              <a:rPr lang="en-US" dirty="0" smtClean="0"/>
              <a:t>1</a:t>
            </a:r>
          </a:p>
          <a:p>
            <a:r>
              <a:rPr lang="en-US" b="1" dirty="0" smtClean="0"/>
              <a:t>Closing Remarks</a:t>
            </a:r>
            <a:endParaRPr lang="en-US" b="1"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722098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177922" y="0"/>
            <a:ext cx="4247567" cy="6371351"/>
          </a:xfr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sz="5400" dirty="0" smtClean="0"/>
              <a:t>Darryl Jones</a:t>
            </a:r>
            <a:endParaRPr lang="en-US" sz="54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4800" dirty="0" smtClean="0"/>
              <a:t>District 3</a:t>
            </a:r>
            <a:endParaRPr lang="en-US" sz="48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30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3373225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177922" y="209278"/>
            <a:ext cx="4247567" cy="5952794"/>
          </a:xfr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sz="5400" dirty="0"/>
              <a:t>Alvia Striplin</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4800" dirty="0" smtClean="0"/>
              <a:t>District 1</a:t>
            </a:r>
            <a:endParaRPr lang="en-US" sz="48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31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2396576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conference room">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5" b="45"/>
          <a:stretch>
            <a:fillRect/>
          </a:stretch>
        </p:blipFill>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8071104" y="5359400"/>
            <a:ext cx="3688896" cy="565899"/>
          </a:xfrm>
          <a:solidFill>
            <a:schemeClr val="tx1">
              <a:lumMod val="95000"/>
              <a:lumOff val="5000"/>
            </a:schemeClr>
          </a:solidFill>
        </p:spPr>
        <p:txBody>
          <a:bodyPr/>
          <a:lstStyle/>
          <a:p>
            <a:r>
              <a:rPr lang="en-US" sz="3600" dirty="0" smtClean="0"/>
              <a:t>Closing Remarks</a:t>
            </a:r>
            <a:endParaRPr lang="en-US" sz="3600" dirty="0"/>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32</a:t>
            </a:fld>
            <a:endParaRPr lang="en-US"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665219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a:t>
            </a:r>
            <a:r>
              <a:rPr lang="en-US" dirty="0" smtClean="0"/>
              <a:t> You</a:t>
            </a:r>
            <a:endParaRPr lang="en-US" dirty="0"/>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smtClean="0"/>
              <a:t>LaRoderick “Rod” McQueen</a:t>
            </a:r>
            <a:endParaRPr lang="en-US" dirty="0"/>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smtClean="0"/>
              <a:t>Small Business Enterprise</a:t>
            </a:r>
            <a:endParaRPr lang="en-US" dirty="0"/>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1485495" y="5053706"/>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smtClean="0"/>
              <a:t>3420 W.  Tharpe St., Suite 100</a:t>
            </a:r>
            <a:endParaRPr lang="en-US" dirty="0"/>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(850) 617- 1800</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1459609" y="4378736"/>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33</a:t>
            </a:fld>
            <a:endParaRPr lang="en-US" dirty="0"/>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32246" y="91440"/>
            <a:ext cx="5472000" cy="7065817"/>
          </a:xfrm>
        </p:spPr>
        <p:txBody>
          <a:bodyPr/>
          <a:lstStyle/>
          <a:p>
            <a:pPr marL="0" indent="0" algn="ctr">
              <a:buNone/>
            </a:pPr>
            <a:endParaRPr lang="en-US" sz="2800" dirty="0" smtClean="0"/>
          </a:p>
          <a:p>
            <a:pPr marL="0" indent="0" algn="ctr">
              <a:buNone/>
            </a:pPr>
            <a:endParaRPr lang="en-US" sz="2800" dirty="0"/>
          </a:p>
          <a:p>
            <a:pPr marL="0" indent="0" algn="ctr">
              <a:buNone/>
            </a:pPr>
            <a:endParaRPr lang="en-US" sz="2800" dirty="0" smtClean="0"/>
          </a:p>
          <a:p>
            <a:pPr marL="0" indent="0" algn="ctr">
              <a:buNone/>
            </a:pPr>
            <a:r>
              <a:rPr lang="en-US" sz="2800" dirty="0"/>
              <a:t> </a:t>
            </a:r>
            <a:r>
              <a:rPr lang="en-US" sz="2800" dirty="0" smtClean="0"/>
              <a:t>                                                                                         </a:t>
            </a:r>
          </a:p>
          <a:p>
            <a:pPr marL="0" indent="0" algn="ctr">
              <a:buNone/>
            </a:pPr>
            <a:endParaRPr lang="en-US" sz="2800" dirty="0"/>
          </a:p>
          <a:p>
            <a:pPr marL="0" indent="0" algn="ctr">
              <a:buNone/>
            </a:pPr>
            <a:endParaRPr lang="en-US" sz="2800" dirty="0" smtClean="0"/>
          </a:p>
          <a:p>
            <a:pPr marL="0" indent="0" algn="ctr">
              <a:buNone/>
            </a:pPr>
            <a:r>
              <a:rPr lang="en-US" sz="2800" dirty="0"/>
              <a:t>This is an opportunity for LCS Small Business Enterprise Vendors to network and meet with Leon County School Superintendent, </a:t>
            </a:r>
            <a:r>
              <a:rPr lang="en-US" sz="2800" dirty="0" smtClean="0"/>
              <a:t>Rocky </a:t>
            </a:r>
            <a:r>
              <a:rPr lang="en-US" sz="2800" dirty="0"/>
              <a:t>Hanna, School Board Members and LCS District Administrators, to discuss how to do business with the District. We will talk about ways of working with each Department and potential </a:t>
            </a:r>
            <a:r>
              <a:rPr lang="en-US" sz="2800" dirty="0" smtClean="0"/>
              <a:t>opportunities.</a:t>
            </a: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smtClean="0"/>
              <a:t>Our Purpose</a:t>
            </a:r>
            <a:endParaRPr lang="en-US"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3749845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298996" y="1391896"/>
            <a:ext cx="5472000" cy="5195455"/>
          </a:xfrm>
        </p:spPr>
        <p:txBody>
          <a:bodyPr/>
          <a:lstStyle/>
          <a:p>
            <a:pPr marL="0" indent="0" algn="ctr">
              <a:buNone/>
            </a:pPr>
            <a:r>
              <a:rPr lang="en-US" sz="2800" dirty="0" smtClean="0"/>
              <a:t>Leon County Schools Small Business Enterprise Program is Designed to Support the Enhancement of Innovative Race and Gender Neutral Strategies by Promoting Qualified Small Business Participation.</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smtClean="0"/>
              <a:t>Our Mission</a:t>
            </a:r>
            <a:endParaRPr lang="en-US"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5</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431999"/>
            <a:ext cx="11340000" cy="1222233"/>
          </a:xfrm>
        </p:spPr>
        <p:txBody>
          <a:bodyPr/>
          <a:lstStyle/>
          <a:p>
            <a:r>
              <a:rPr lang="en-US" sz="4400" dirty="0" smtClean="0"/>
              <a:t>Leon County Schools </a:t>
            </a:r>
            <a:br>
              <a:rPr lang="en-US" sz="4400" dirty="0" smtClean="0"/>
            </a:br>
            <a:r>
              <a:rPr lang="en-US" sz="4400" dirty="0" smtClean="0"/>
              <a:t>     Policies &amp; Procedures</a:t>
            </a:r>
            <a:endParaRPr lang="en-US" sz="4400"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363035"/>
            <a:ext cx="5472000" cy="3414309"/>
          </a:xfrm>
        </p:spPr>
        <p:txBody>
          <a:bodyPr/>
          <a:lstStyle/>
          <a:p>
            <a:r>
              <a:rPr lang="en-US" sz="3200" dirty="0" smtClean="0"/>
              <a:t>Small Business Development</a:t>
            </a:r>
          </a:p>
          <a:p>
            <a:pPr marL="0" indent="0">
              <a:buNone/>
            </a:pPr>
            <a:r>
              <a:rPr lang="en-US" sz="3200" dirty="0"/>
              <a:t>	</a:t>
            </a:r>
            <a:r>
              <a:rPr lang="en-US" sz="3200" dirty="0" smtClean="0"/>
              <a:t>Program </a:t>
            </a:r>
            <a:r>
              <a:rPr lang="en-US" sz="3200" b="1" dirty="0" smtClean="0"/>
              <a:t>6325</a:t>
            </a:r>
          </a:p>
          <a:p>
            <a:r>
              <a:rPr lang="en-US" sz="3200" dirty="0" smtClean="0"/>
              <a:t>Local Preference Policy </a:t>
            </a:r>
            <a:r>
              <a:rPr lang="en-US" sz="3200" b="1" dirty="0" smtClean="0"/>
              <a:t>6320</a:t>
            </a:r>
          </a:p>
          <a:p>
            <a:r>
              <a:rPr lang="en-US" sz="3200" dirty="0"/>
              <a:t>Program Certification and Participation</a:t>
            </a:r>
          </a:p>
          <a:p>
            <a:r>
              <a:rPr lang="en-US" sz="3200" dirty="0"/>
              <a:t>Administration</a:t>
            </a:r>
          </a:p>
          <a:p>
            <a:r>
              <a:rPr lang="en-US" sz="3200" dirty="0"/>
              <a:t>Evaluating and </a:t>
            </a:r>
            <a:r>
              <a:rPr lang="en-US" sz="3200" dirty="0" smtClean="0"/>
              <a:t>Reporting</a:t>
            </a:r>
            <a:endParaRPr lang="en-US" sz="3200" b="1" dirty="0" smtClean="0"/>
          </a:p>
          <a:p>
            <a:pPr marL="0" indent="0">
              <a:buNone/>
            </a:pPr>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xmlns=""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363035"/>
            <a:ext cx="5472113" cy="2780465"/>
          </a:xfrm>
        </p:spPr>
        <p:txBody>
          <a:bodyPr/>
          <a:lstStyle/>
          <a:p>
            <a:r>
              <a:rPr lang="en-US" sz="3200" dirty="0"/>
              <a:t>Race and Gender Neutral Policy</a:t>
            </a:r>
          </a:p>
          <a:p>
            <a:pPr lvl="1"/>
            <a:r>
              <a:rPr lang="en-US" sz="2800" dirty="0"/>
              <a:t>Objectives of Small Business </a:t>
            </a:r>
          </a:p>
          <a:p>
            <a:pPr marL="266700" lvl="1" indent="0">
              <a:buNone/>
            </a:pPr>
            <a:r>
              <a:rPr lang="en-US" sz="2800" dirty="0"/>
              <a:t>      Development Office (SBDO)</a:t>
            </a:r>
          </a:p>
          <a:p>
            <a:pPr lvl="1"/>
            <a:r>
              <a:rPr lang="en-US" sz="2800" dirty="0"/>
              <a:t>Scope of SBDO</a:t>
            </a:r>
          </a:p>
          <a:p>
            <a:pPr lvl="1"/>
            <a:r>
              <a:rPr lang="en-US" sz="2800" dirty="0"/>
              <a:t>Responsibilities and Standards of the </a:t>
            </a:r>
          </a:p>
          <a:p>
            <a:pPr marL="542925" lvl="2" indent="0">
              <a:buNone/>
            </a:pPr>
            <a:r>
              <a:rPr lang="en-US" sz="2800" dirty="0"/>
              <a:t>SBDO</a:t>
            </a:r>
          </a:p>
          <a:p>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6</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z="4400" dirty="0" smtClean="0"/>
              <a:t>Please Welcome                   Our Dynamic LCS   </a:t>
            </a:r>
            <a:br>
              <a:rPr lang="en-US" sz="4400" dirty="0" smtClean="0"/>
            </a:br>
            <a:r>
              <a:rPr lang="en-US" sz="4400" dirty="0" smtClean="0"/>
              <a:t>District Departments</a:t>
            </a:r>
            <a:endParaRPr lang="en-US" sz="4400" dirty="0"/>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094807"/>
            <a:ext cx="4903599" cy="2019819"/>
          </a:xfrm>
        </p:spPr>
        <p:txBody>
          <a:bodyPr/>
          <a:lstStyle/>
          <a:p>
            <a:r>
              <a:rPr lang="en-US" sz="5200" dirty="0" smtClean="0"/>
              <a:t>Director, Facilities &amp; Construction Department</a:t>
            </a:r>
            <a:endParaRPr lang="en-US" sz="52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4800" dirty="0" smtClean="0"/>
              <a:t>Danny Albritton</a:t>
            </a:r>
            <a:endParaRPr lang="en-US" sz="4800"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71711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236124"/>
            <a:ext cx="4903599" cy="1878502"/>
          </a:xfrm>
        </p:spPr>
        <p:txBody>
          <a:bodyPr/>
          <a:lstStyle/>
          <a:p>
            <a:r>
              <a:rPr lang="en-US" sz="4400" dirty="0" smtClean="0"/>
              <a:t>Operation Manager, Maintenance Department</a:t>
            </a:r>
            <a:endParaRPr lang="en-US" sz="440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sz="5400" dirty="0" smtClean="0"/>
              <a:t>Alan Rodgers</a:t>
            </a:r>
            <a:endParaRPr lang="en-US" sz="5400" dirty="0"/>
          </a:p>
          <a:p>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955" y="6101541"/>
            <a:ext cx="1926045" cy="701809"/>
          </a:xfrm>
          <a:prstGeom prst="rect">
            <a:avLst/>
          </a:prstGeom>
        </p:spPr>
      </p:pic>
    </p:spTree>
    <p:extLst>
      <p:ext uri="{BB962C8B-B14F-4D97-AF65-F5344CB8AC3E}">
        <p14:creationId xmlns:p14="http://schemas.microsoft.com/office/powerpoint/2010/main" val="3138129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0D0D0-7C1D-47FF-A2F0-9937AA567A3D}">
  <ds:schemaRefs>
    <ds:schemaRef ds:uri="16c05727-aa75-4e4a-9b5f-8a80a116589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0</TotalTime>
  <Words>1297</Words>
  <Application>Microsoft Office PowerPoint</Application>
  <PresentationFormat>Widescreen</PresentationFormat>
  <Paragraphs>460</Paragraphs>
  <Slides>33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Candara</vt:lpstr>
      <vt:lpstr>Corbel</vt:lpstr>
      <vt:lpstr>Georgia</vt:lpstr>
      <vt:lpstr>Times New Roman</vt:lpstr>
      <vt:lpstr>Wingdings</vt:lpstr>
      <vt:lpstr>Office Theme</vt:lpstr>
      <vt:lpstr>SMALL BUSINESS ENTERPRISE HOW   TO  DO  BUSINESS  WITH  LEON COUNTY SCHOOLS BREAKFAST</vt:lpstr>
      <vt:lpstr>Welcome Small Business</vt:lpstr>
      <vt:lpstr>Agenda</vt:lpstr>
      <vt:lpstr>Our Purpose</vt:lpstr>
      <vt:lpstr>Our Mission</vt:lpstr>
      <vt:lpstr>Leon County Schools       Policies &amp; Procedures</vt:lpstr>
      <vt:lpstr>Please Welcome                   Our Dynamic LCS    District Departments</vt:lpstr>
      <vt:lpstr>Director, Facilities &amp; Construction Department</vt:lpstr>
      <vt:lpstr>Operation Manager, Maintenance Department</vt:lpstr>
      <vt:lpstr>Director, Property Management and Materials &amp; Stores</vt:lpstr>
      <vt:lpstr>Director,        Purchasing          Department</vt:lpstr>
      <vt:lpstr>PowerPoint Presentation</vt:lpstr>
      <vt:lpstr> Mission Statement  The mission of the Purchasing Department is to procure quality equipment, supplies and services in a timely, cost-effective, professional and ethical manner in an ongoing effort to support student success.     </vt:lpstr>
      <vt:lpstr>PowerPoint Presentation</vt:lpstr>
      <vt:lpstr>PowerPoint Presentation</vt:lpstr>
      <vt:lpstr>PowerPoint Presentation</vt:lpstr>
      <vt:lpstr>Formal Solicitations</vt:lpstr>
      <vt:lpstr>Where to Find Current Bid Opportunities www.leonschools.net/Domain/195</vt:lpstr>
      <vt:lpstr>PowerPoint Presentation</vt:lpstr>
      <vt:lpstr>PowerPoint Presentation</vt:lpstr>
      <vt:lpstr>PowerPoint Presentation</vt:lpstr>
      <vt:lpstr>PowerPoint Presentation</vt:lpstr>
      <vt:lpstr>PowerPoint Presentation</vt:lpstr>
      <vt:lpstr>PowerPoint Presentation</vt:lpstr>
      <vt:lpstr>Please Welcome Our Wonderful Superintendent              Leon County School Board</vt:lpstr>
      <vt:lpstr>Rocky Hanna </vt:lpstr>
      <vt:lpstr>Rosanne Wood</vt:lpstr>
      <vt:lpstr>DeeDee Rasmussen</vt:lpstr>
      <vt:lpstr>Georgia “Joy” Bowen</vt:lpstr>
      <vt:lpstr>Darryl Jones</vt:lpstr>
      <vt:lpstr>Alvia Striplin</vt:lpstr>
      <vt:lpstr>Large image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2019-09-03T12:20:09Z</dcterms:created>
  <dcterms:modified xsi:type="dcterms:W3CDTF">2019-09-13T18:38:25Z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